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1" r:id="rId7"/>
    <p:sldId id="302" r:id="rId8"/>
    <p:sldId id="303" r:id="rId9"/>
    <p:sldId id="304" r:id="rId10"/>
    <p:sldId id="305" r:id="rId11"/>
    <p:sldId id="306" r:id="rId12"/>
    <p:sldId id="308" r:id="rId13"/>
    <p:sldId id="307" r:id="rId14"/>
    <p:sldId id="310" r:id="rId15"/>
    <p:sldId id="311" r:id="rId16"/>
    <p:sldId id="313" r:id="rId17"/>
    <p:sldId id="314" r:id="rId18"/>
    <p:sldId id="315" r:id="rId19"/>
    <p:sldId id="317" r:id="rId20"/>
    <p:sldId id="316" r:id="rId21"/>
    <p:sldId id="318" r:id="rId22"/>
    <p:sldId id="319" r:id="rId23"/>
    <p:sldId id="320" r:id="rId24"/>
    <p:sldId id="321" r:id="rId25"/>
    <p:sldId id="32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png>
</file>

<file path=ppt/media/image14.png>
</file>

<file path=ppt/media/image2.png>
</file>

<file path=ppt/media/image3.jpeg>
</file>

<file path=ppt/media/image4.png>
</file>

<file path=ppt/media/image5.pn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11/17/2024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11/17/2024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11/17/2024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11/17/2024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11/17/2024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11/17/2024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11/17/2024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11/17/2024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11/17/2024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11/17/2024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 Id="rId5" Type="http://schemas.openxmlformats.org/officeDocument/2006/relationships/image" Target="../media/image12.jpg"/><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6">
            <a:extLst>
              <a:ext uri="{FF2B5EF4-FFF2-40B4-BE49-F238E27FC236}">
                <a16:creationId xmlns:a16="http://schemas.microsoft.com/office/drawing/2014/main" id="{9F62E979-D429-C64A-0BF8-1FC544A87CF1}"/>
              </a:ext>
            </a:extLst>
          </p:cNvPr>
          <p:cNvSpPr>
            <a:spLocks noGrp="1"/>
          </p:cNvSpPr>
          <p:nvPr>
            <p:ph type="ctrTitle"/>
          </p:nvPr>
        </p:nvSpPr>
        <p:spPr/>
        <p:txBody>
          <a:bodyPr/>
          <a:lstStyle/>
          <a:p>
            <a:endParaRPr lang="en-US"/>
          </a:p>
        </p:txBody>
      </p:sp>
      <p:pic>
        <p:nvPicPr>
          <p:cNvPr id="10" name="Picture 9"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3"/>
          <a:srcRect t="10000"/>
          <a:stretch/>
        </p:blipFill>
        <p:spPr>
          <a:xfrm>
            <a:off x="10" y="5"/>
            <a:ext cx="12191980" cy="6857990"/>
          </a:xfrm>
          <a:prstGeom prst="rect">
            <a:avLst/>
          </a:prstGeom>
        </p:spPr>
      </p:pic>
      <p:sp>
        <p:nvSpPr>
          <p:cNvPr id="12" name="TextBox 11">
            <a:extLst>
              <a:ext uri="{FF2B5EF4-FFF2-40B4-BE49-F238E27FC236}">
                <a16:creationId xmlns:a16="http://schemas.microsoft.com/office/drawing/2014/main" id="{4E0C0710-15B9-11BE-86BB-F7263234BE63}"/>
              </a:ext>
            </a:extLst>
          </p:cNvPr>
          <p:cNvSpPr txBox="1"/>
          <p:nvPr/>
        </p:nvSpPr>
        <p:spPr>
          <a:xfrm>
            <a:off x="205482" y="521311"/>
            <a:ext cx="11527605" cy="1785104"/>
          </a:xfrm>
          <a:prstGeom prst="rect">
            <a:avLst/>
          </a:prstGeom>
          <a:noFill/>
        </p:spPr>
        <p:txBody>
          <a:bodyPr wrap="square" rtlCol="0">
            <a:spAutoFit/>
          </a:bodyPr>
          <a:lstStyle/>
          <a:p>
            <a:pPr algn="ctr"/>
            <a:r>
              <a:rPr lang="en-US" sz="5500" dirty="0"/>
              <a:t>STOCK PRICE PREDICTION USING LSTM </a:t>
            </a:r>
          </a:p>
        </p:txBody>
      </p:sp>
      <p:sp>
        <p:nvSpPr>
          <p:cNvPr id="13" name="TextBox 12">
            <a:extLst>
              <a:ext uri="{FF2B5EF4-FFF2-40B4-BE49-F238E27FC236}">
                <a16:creationId xmlns:a16="http://schemas.microsoft.com/office/drawing/2014/main" id="{EFD69B28-9BDA-0310-64F1-E6899B6EC8A3}"/>
              </a:ext>
            </a:extLst>
          </p:cNvPr>
          <p:cNvSpPr txBox="1"/>
          <p:nvPr/>
        </p:nvSpPr>
        <p:spPr>
          <a:xfrm>
            <a:off x="6678535" y="4132090"/>
            <a:ext cx="5574415" cy="1655125"/>
          </a:xfrm>
          <a:prstGeom prst="rect">
            <a:avLst/>
          </a:prstGeom>
          <a:noFill/>
        </p:spPr>
        <p:txBody>
          <a:bodyPr wrap="square" rtlCol="0">
            <a:spAutoFit/>
          </a:bodyPr>
          <a:lstStyle/>
          <a:p>
            <a:r>
              <a:rPr lang="en-US" sz="2000" dirty="0"/>
              <a:t>2103A52027       POLSANI CHAITHRA SRI</a:t>
            </a:r>
          </a:p>
          <a:p>
            <a:r>
              <a:rPr lang="en-US" sz="2000" dirty="0"/>
              <a:t>2103A52050       KADARLA MITHRASRI</a:t>
            </a:r>
          </a:p>
          <a:p>
            <a:r>
              <a:rPr lang="en-US" sz="2000" dirty="0"/>
              <a:t>2103A52035       THATIKONDA SAITEJA</a:t>
            </a:r>
          </a:p>
          <a:p>
            <a:r>
              <a:rPr lang="en-US" sz="2000" dirty="0"/>
              <a:t>2103A52037       UGGE REETHU VARMA</a:t>
            </a:r>
          </a:p>
          <a:p>
            <a:r>
              <a:rPr lang="en-US" sz="2000"/>
              <a:t>2103A52019       JULURI KEERTHAN</a:t>
            </a:r>
            <a:endParaRPr lang="en-US" sz="2000" dirty="0"/>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D4EF-7857-158A-BEB9-1DB6A1035D9D}"/>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8A3CE6C4-E967-60B5-BC9E-BE9132EF7F4E}"/>
              </a:ext>
            </a:extLst>
          </p:cNvPr>
          <p:cNvSpPr>
            <a:spLocks noGrp="1"/>
          </p:cNvSpPr>
          <p:nvPr>
            <p:ph idx="1"/>
          </p:nvPr>
        </p:nvSpPr>
        <p:spPr/>
        <p:txBody>
          <a:bodyPr>
            <a:normAutofit fontScale="92500" lnSpcReduction="20000"/>
          </a:bodyPr>
          <a:lstStyle/>
          <a:p>
            <a:r>
              <a:rPr lang="en-US" dirty="0"/>
              <a:t>The proposed methodology aims to develop a stock price prediction model for Google using historical data from Yahoo Finance, spanning from 2004 to 2024. The process begins with Data Acquisition through the </a:t>
            </a:r>
            <a:r>
              <a:rPr lang="en-US" dirty="0" err="1"/>
              <a:t>yfinance</a:t>
            </a:r>
            <a:r>
              <a:rPr lang="en-US" dirty="0"/>
              <a:t> library, collecting key stock metrics such as Open, High, Low, Close, Adjusted Close, and Volume. Following Data Exploration and Cleaning, the dataset is analyzed for integrity, ensuring no missing values, while Data Visualization highlights trends, especially the Adjusted Close prices. In Feature Engineering, 100-day and 250-day moving averages are introduced to identify short- and long-term trends, and daily percentage changes are calculated to measure volatility. Data Normalization scales the Adjusted Close prices between 0 and 1 to prepare for LSTM input, and Sequence Data Preparation forms 100-day input sequences to predict the next day’s stock price. The dataset is split into training (70%) and testing (30%) sets, and the LSTM Model is constructed with two LSTM layers and dense layers, trained using the Adam optimizer and mean-squared-error loss function. Model performance is evaluated using RMSE, and predictions are visualized alongside actual stock prices. Finally, the trained model is saved and integrated into a </a:t>
            </a:r>
            <a:r>
              <a:rPr lang="en-US" dirty="0" err="1"/>
              <a:t>Streamlit</a:t>
            </a:r>
            <a:r>
              <a:rPr lang="en-US" dirty="0"/>
              <a:t> app for real-time predictions and stock trend analysis.</a:t>
            </a:r>
          </a:p>
        </p:txBody>
      </p:sp>
    </p:spTree>
    <p:extLst>
      <p:ext uri="{BB962C8B-B14F-4D97-AF65-F5344CB8AC3E}">
        <p14:creationId xmlns:p14="http://schemas.microsoft.com/office/powerpoint/2010/main" val="798517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97B1E4-7A60-C318-A690-F9969393390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22350" y="861916"/>
            <a:ext cx="6947299" cy="44292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TextBox 2">
            <a:extLst>
              <a:ext uri="{FF2B5EF4-FFF2-40B4-BE49-F238E27FC236}">
                <a16:creationId xmlns:a16="http://schemas.microsoft.com/office/drawing/2014/main" id="{0A168B9F-C6E3-E9EE-0DD1-D0E40290379B}"/>
              </a:ext>
            </a:extLst>
          </p:cNvPr>
          <p:cNvSpPr txBox="1"/>
          <p:nvPr/>
        </p:nvSpPr>
        <p:spPr>
          <a:xfrm>
            <a:off x="3441843" y="5784351"/>
            <a:ext cx="4582274" cy="646331"/>
          </a:xfrm>
          <a:prstGeom prst="rect">
            <a:avLst/>
          </a:prstGeom>
          <a:noFill/>
        </p:spPr>
        <p:txBody>
          <a:bodyPr wrap="square" rtlCol="0">
            <a:spAutoFit/>
          </a:bodyPr>
          <a:lstStyle/>
          <a:p>
            <a:r>
              <a:rPr lang="en-US" sz="1800" b="1" dirty="0">
                <a:solidFill>
                  <a:srgbClr val="0070C0"/>
                </a:solidFill>
                <a:effectLst/>
                <a:latin typeface="Times New Roman" panose="02020603050405020304" pitchFamily="18" charset="0"/>
                <a:ea typeface="SimSun" panose="02010600030101010101" pitchFamily="2" charset="-122"/>
              </a:rPr>
              <a:t>.</a:t>
            </a:r>
            <a:r>
              <a:rPr lang="en-US" b="1" dirty="0">
                <a:solidFill>
                  <a:srgbClr val="0070C0"/>
                </a:solidFill>
                <a:latin typeface="Times New Roman" panose="02020603050405020304" pitchFamily="18" charset="0"/>
                <a:ea typeface="SimSun" panose="02010600030101010101" pitchFamily="2" charset="-122"/>
              </a:rPr>
              <a:t>             </a:t>
            </a:r>
            <a:r>
              <a:rPr lang="en-US" sz="1800" b="1" dirty="0">
                <a:effectLst/>
                <a:latin typeface="Times New Roman" panose="02020603050405020304" pitchFamily="18" charset="0"/>
                <a:ea typeface="SimSun" panose="02010600030101010101" pitchFamily="2" charset="-122"/>
              </a:rPr>
              <a:t>Architecture of proposed model</a:t>
            </a:r>
            <a:endParaRPr lang="en-US" sz="1800" dirty="0">
              <a:effectLst/>
              <a:latin typeface="Times New Roman" panose="02020603050405020304" pitchFamily="18" charset="0"/>
              <a:ea typeface="SimSun" panose="02010600030101010101" pitchFamily="2" charset="-122"/>
            </a:endParaRPr>
          </a:p>
          <a:p>
            <a:endParaRPr lang="en-US" dirty="0"/>
          </a:p>
        </p:txBody>
      </p:sp>
    </p:spTree>
    <p:extLst>
      <p:ext uri="{BB962C8B-B14F-4D97-AF65-F5344CB8AC3E}">
        <p14:creationId xmlns:p14="http://schemas.microsoft.com/office/powerpoint/2010/main" val="2132200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F4CC9-D035-2BAB-E6F3-4C3ED7920045}"/>
              </a:ext>
            </a:extLst>
          </p:cNvPr>
          <p:cNvSpPr>
            <a:spLocks noGrp="1"/>
          </p:cNvSpPr>
          <p:nvPr>
            <p:ph type="title"/>
          </p:nvPr>
        </p:nvSpPr>
        <p:spPr/>
        <p:txBody>
          <a:bodyPr/>
          <a:lstStyle/>
          <a:p>
            <a:r>
              <a:rPr lang="en-US" dirty="0"/>
              <a:t>Model Architecture</a:t>
            </a:r>
          </a:p>
        </p:txBody>
      </p:sp>
      <p:sp>
        <p:nvSpPr>
          <p:cNvPr id="4" name="Content Placeholder 3">
            <a:extLst>
              <a:ext uri="{FF2B5EF4-FFF2-40B4-BE49-F238E27FC236}">
                <a16:creationId xmlns:a16="http://schemas.microsoft.com/office/drawing/2014/main" id="{BCAB995C-8F97-DF27-850D-0108B9BB3561}"/>
              </a:ext>
            </a:extLst>
          </p:cNvPr>
          <p:cNvSpPr>
            <a:spLocks noGrp="1"/>
          </p:cNvSpPr>
          <p:nvPr>
            <p:ph sz="half" idx="2"/>
          </p:nvPr>
        </p:nvSpPr>
        <p:spPr/>
        <p:txBody>
          <a:bodyPr/>
          <a:lstStyle/>
          <a:p>
            <a:endParaRPr lang="en-US" sz="1800" dirty="0">
              <a:latin typeface="Times New Roman" panose="02020603050405020304" pitchFamily="18" charset="0"/>
              <a:ea typeface="SimSun" panose="02010600030101010101" pitchFamily="2" charset="-122"/>
            </a:endParaRPr>
          </a:p>
          <a:p>
            <a:pPr algn="just"/>
            <a:r>
              <a:rPr lang="en-US" sz="1800" dirty="0">
                <a:solidFill>
                  <a:schemeClr val="tx1"/>
                </a:solidFill>
                <a:latin typeface="Times New Roman" panose="02020603050405020304" pitchFamily="18" charset="0"/>
                <a:ea typeface="SimSun" panose="02010600030101010101" pitchFamily="2" charset="-122"/>
              </a:rPr>
              <a:t>T</a:t>
            </a:r>
            <a:r>
              <a:rPr lang="en-US" sz="1800" dirty="0">
                <a:solidFill>
                  <a:schemeClr val="tx1"/>
                </a:solidFill>
                <a:effectLst/>
                <a:latin typeface="Times New Roman" panose="02020603050405020304" pitchFamily="18" charset="0"/>
                <a:ea typeface="SimSun" panose="02010600030101010101" pitchFamily="2" charset="-122"/>
              </a:rPr>
              <a:t>his LSTM-based deep-learning algorithm was created especially for historical stock price time series forecasting., leveraging multiple LSTM layers to capture long-term dependencies, followed by dense layers for further processing, and optimizing with MSE to ensure precise predictions of stock prices over time.</a:t>
            </a:r>
          </a:p>
          <a:p>
            <a:endParaRPr lang="en-US" dirty="0"/>
          </a:p>
        </p:txBody>
      </p:sp>
      <p:pic>
        <p:nvPicPr>
          <p:cNvPr id="5" name="Content Placeholder 4">
            <a:extLst>
              <a:ext uri="{FF2B5EF4-FFF2-40B4-BE49-F238E27FC236}">
                <a16:creationId xmlns:a16="http://schemas.microsoft.com/office/drawing/2014/main" id="{BC815291-EAFC-B51F-A580-DF8A1585192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47286" y="2474485"/>
            <a:ext cx="5652276" cy="26461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6DFA5-D350-2630-F6A7-71FFFB51467A}"/>
              </a:ext>
            </a:extLst>
          </p:cNvPr>
          <p:cNvSpPr>
            <a:spLocks noGrp="1"/>
          </p:cNvSpPr>
          <p:nvPr>
            <p:ph type="title"/>
          </p:nvPr>
        </p:nvSpPr>
        <p:spPr/>
        <p:txBody>
          <a:bodyPr/>
          <a:lstStyle/>
          <a:p>
            <a:r>
              <a:rPr lang="en-US" dirty="0"/>
              <a:t>DATA ANALYSIS</a:t>
            </a:r>
          </a:p>
        </p:txBody>
      </p:sp>
      <p:sp>
        <p:nvSpPr>
          <p:cNvPr id="4" name="Content Placeholder 3">
            <a:extLst>
              <a:ext uri="{FF2B5EF4-FFF2-40B4-BE49-F238E27FC236}">
                <a16:creationId xmlns:a16="http://schemas.microsoft.com/office/drawing/2014/main" id="{05DC6B32-8B23-32BC-7BD6-D3F39A631654}"/>
              </a:ext>
            </a:extLst>
          </p:cNvPr>
          <p:cNvSpPr>
            <a:spLocks noGrp="1"/>
          </p:cNvSpPr>
          <p:nvPr>
            <p:ph sz="half" idx="2"/>
          </p:nvPr>
        </p:nvSpPr>
        <p:spPr>
          <a:xfrm>
            <a:off x="6750120" y="2120900"/>
            <a:ext cx="4652067" cy="2999741"/>
          </a:xfrm>
        </p:spPr>
        <p:txBody>
          <a:bodyPr/>
          <a:lstStyle/>
          <a:p>
            <a:r>
              <a:rPr lang="en-US" sz="1800" b="1" i="1" dirty="0">
                <a:solidFill>
                  <a:srgbClr val="0070C0"/>
                </a:solidFill>
                <a:effectLst/>
                <a:latin typeface="Times New Roman" panose="02020603050405020304" pitchFamily="18" charset="0"/>
                <a:ea typeface="SimSun" panose="02010600030101010101" pitchFamily="2" charset="-122"/>
              </a:rPr>
              <a:t>Chart 1:</a:t>
            </a:r>
            <a:r>
              <a:rPr lang="en-US" sz="1800" dirty="0">
                <a:effectLst/>
                <a:latin typeface="Times New Roman" panose="02020603050405020304" pitchFamily="18" charset="0"/>
                <a:ea typeface="SimSun" panose="02010600030101010101" pitchFamily="2" charset="-122"/>
              </a:rPr>
              <a:t> Sum of Low and Sum of High by Year</a:t>
            </a:r>
          </a:p>
          <a:p>
            <a:r>
              <a:rPr lang="en-US" sz="1800" b="1" i="1" dirty="0">
                <a:solidFill>
                  <a:srgbClr val="0070C0"/>
                </a:solidFill>
                <a:effectLst/>
                <a:latin typeface="Times New Roman" panose="02020603050405020304" pitchFamily="18" charset="0"/>
                <a:ea typeface="SimSun" panose="02010600030101010101" pitchFamily="2" charset="-122"/>
              </a:rPr>
              <a:t>Chart 2:</a:t>
            </a:r>
            <a:r>
              <a:rPr lang="en-US" sz="1800" dirty="0">
                <a:effectLst/>
                <a:latin typeface="Times New Roman" panose="02020603050405020304" pitchFamily="18" charset="0"/>
                <a:ea typeface="SimSun" panose="02010600030101010101" pitchFamily="2" charset="-122"/>
              </a:rPr>
              <a:t> Sum of Profit Margin (%) by Ticker</a:t>
            </a:r>
          </a:p>
          <a:p>
            <a:r>
              <a:rPr lang="en-US" sz="1800" b="1" i="1" dirty="0">
                <a:solidFill>
                  <a:srgbClr val="0070C0"/>
                </a:solidFill>
                <a:effectLst/>
                <a:latin typeface="Times New Roman" panose="02020603050405020304" pitchFamily="18" charset="0"/>
                <a:ea typeface="SimSun" panose="02010600030101010101" pitchFamily="2" charset="-122"/>
              </a:rPr>
              <a:t>Chart 3:</a:t>
            </a:r>
            <a:r>
              <a:rPr lang="en-US" sz="1800" dirty="0">
                <a:effectLst/>
                <a:latin typeface="Times New Roman" panose="02020603050405020304" pitchFamily="18" charset="0"/>
                <a:ea typeface="SimSun" panose="02010600030101010101" pitchFamily="2" charset="-122"/>
              </a:rPr>
              <a:t> Sum of Close by Year</a:t>
            </a:r>
          </a:p>
          <a:p>
            <a:r>
              <a:rPr lang="en-US" sz="1800" b="1" i="1" dirty="0">
                <a:solidFill>
                  <a:srgbClr val="0070C0"/>
                </a:solidFill>
                <a:effectLst/>
                <a:latin typeface="Times New Roman" panose="02020603050405020304" pitchFamily="18" charset="0"/>
                <a:ea typeface="SimSun" panose="02010600030101010101" pitchFamily="2" charset="-122"/>
              </a:rPr>
              <a:t>Chart 4:</a:t>
            </a:r>
            <a:r>
              <a:rPr lang="en-US" sz="1800" dirty="0">
                <a:effectLst/>
                <a:latin typeface="Times New Roman" panose="02020603050405020304" pitchFamily="18" charset="0"/>
                <a:ea typeface="SimSun" panose="02010600030101010101" pitchFamily="2" charset="-122"/>
              </a:rPr>
              <a:t> Sum of Volume by Year</a:t>
            </a:r>
          </a:p>
          <a:p>
            <a:endParaRPr lang="en-US" dirty="0"/>
          </a:p>
        </p:txBody>
      </p:sp>
      <p:pic>
        <p:nvPicPr>
          <p:cNvPr id="5" name="Content Placeholder 4">
            <a:extLst>
              <a:ext uri="{FF2B5EF4-FFF2-40B4-BE49-F238E27FC236}">
                <a16:creationId xmlns:a16="http://schemas.microsoft.com/office/drawing/2014/main" id="{A39A760F-FEDC-9F33-C425-24C62E1A3C1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89813" y="2139024"/>
            <a:ext cx="5726131" cy="3250376"/>
          </a:xfrm>
          <a:prstGeom prst="rect">
            <a:avLst/>
          </a:prstGeom>
        </p:spPr>
      </p:pic>
    </p:spTree>
    <p:extLst>
      <p:ext uri="{BB962C8B-B14F-4D97-AF65-F5344CB8AC3E}">
        <p14:creationId xmlns:p14="http://schemas.microsoft.com/office/powerpoint/2010/main" val="3770920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C88C182-0A27-E84F-B872-3DC29CFA2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368" y="1534989"/>
            <a:ext cx="6236436" cy="3257348"/>
          </a:xfrm>
          <a:prstGeom prst="rect">
            <a:avLst/>
          </a:prstGeom>
        </p:spPr>
      </p:pic>
      <p:sp>
        <p:nvSpPr>
          <p:cNvPr id="3" name="TextBox 2">
            <a:extLst>
              <a:ext uri="{FF2B5EF4-FFF2-40B4-BE49-F238E27FC236}">
                <a16:creationId xmlns:a16="http://schemas.microsoft.com/office/drawing/2014/main" id="{52E448E4-DCAC-30CA-9BE0-71C699AD4647}"/>
              </a:ext>
            </a:extLst>
          </p:cNvPr>
          <p:cNvSpPr txBox="1"/>
          <p:nvPr/>
        </p:nvSpPr>
        <p:spPr>
          <a:xfrm>
            <a:off x="6995712" y="1732502"/>
            <a:ext cx="4296578" cy="2862322"/>
          </a:xfrm>
          <a:prstGeom prst="rect">
            <a:avLst/>
          </a:prstGeom>
          <a:noFill/>
        </p:spPr>
        <p:txBody>
          <a:bodyPr wrap="square" rtlCol="0">
            <a:spAutoFit/>
          </a:bodyPr>
          <a:lstStyle/>
          <a:p>
            <a:pPr algn="just">
              <a:lnSpc>
                <a:spcPct val="150000"/>
              </a:lnSpc>
            </a:pPr>
            <a:r>
              <a:rPr lang="en-US" sz="1800" b="1" i="1" dirty="0">
                <a:solidFill>
                  <a:srgbClr val="0070C0"/>
                </a:solidFill>
                <a:effectLst/>
                <a:latin typeface="Times New Roman" panose="02020603050405020304" pitchFamily="18" charset="0"/>
                <a:ea typeface="SimSun" panose="02010600030101010101" pitchFamily="2" charset="-122"/>
              </a:rPr>
              <a:t>Chart 1:</a:t>
            </a:r>
            <a:r>
              <a:rPr lang="en-US" sz="1800" dirty="0">
                <a:effectLst/>
                <a:latin typeface="Times New Roman" panose="02020603050405020304" pitchFamily="18" charset="0"/>
                <a:ea typeface="SimSun" panose="02010600030101010101" pitchFamily="2" charset="-122"/>
              </a:rPr>
              <a:t> Historical Adjusted Close Price of Google Stock</a:t>
            </a:r>
          </a:p>
          <a:p>
            <a:pPr algn="just">
              <a:lnSpc>
                <a:spcPct val="150000"/>
              </a:lnSpc>
            </a:pPr>
            <a:r>
              <a:rPr lang="en-US" sz="1800" b="1" i="1" dirty="0">
                <a:solidFill>
                  <a:srgbClr val="0070C0"/>
                </a:solidFill>
                <a:effectLst/>
                <a:latin typeface="Times New Roman" panose="02020603050405020304" pitchFamily="18" charset="0"/>
                <a:ea typeface="SimSun" panose="02010600030101010101" pitchFamily="2" charset="-122"/>
              </a:rPr>
              <a:t>Chart 2:</a:t>
            </a:r>
            <a:r>
              <a:rPr lang="en-US" sz="1800" dirty="0">
                <a:effectLst/>
                <a:latin typeface="Times New Roman" panose="02020603050405020304" pitchFamily="18" charset="0"/>
                <a:ea typeface="SimSun" panose="02010600030101010101" pitchFamily="2" charset="-122"/>
              </a:rPr>
              <a:t> Daily Stock Price Movements</a:t>
            </a:r>
          </a:p>
          <a:p>
            <a:pPr algn="just">
              <a:lnSpc>
                <a:spcPct val="150000"/>
              </a:lnSpc>
            </a:pPr>
            <a:r>
              <a:rPr lang="en-US" sz="1800" b="1" i="1" dirty="0">
                <a:solidFill>
                  <a:srgbClr val="0070C0"/>
                </a:solidFill>
                <a:effectLst/>
                <a:latin typeface="Times New Roman" panose="02020603050405020304" pitchFamily="18" charset="0"/>
                <a:ea typeface="SimSun" panose="02010600030101010101" pitchFamily="2" charset="-122"/>
              </a:rPr>
              <a:t>Chart 3:</a:t>
            </a:r>
            <a:r>
              <a:rPr lang="en-US" sz="1800" dirty="0">
                <a:effectLst/>
                <a:latin typeface="Times New Roman" panose="02020603050405020304" pitchFamily="18" charset="0"/>
                <a:ea typeface="SimSun" panose="02010600030101010101" pitchFamily="2" charset="-122"/>
              </a:rPr>
              <a:t> Trading Volume Over Time</a:t>
            </a:r>
          </a:p>
          <a:p>
            <a:pPr algn="just">
              <a:lnSpc>
                <a:spcPct val="150000"/>
              </a:lnSpc>
            </a:pPr>
            <a:r>
              <a:rPr lang="en-US" sz="1800" b="1" i="1" dirty="0">
                <a:solidFill>
                  <a:srgbClr val="0070C0"/>
                </a:solidFill>
                <a:effectLst/>
                <a:latin typeface="Times New Roman" panose="02020603050405020304" pitchFamily="18" charset="0"/>
                <a:ea typeface="SimSun" panose="02010600030101010101" pitchFamily="2" charset="-122"/>
              </a:rPr>
              <a:t>Chart 4:</a:t>
            </a:r>
            <a:r>
              <a:rPr lang="en-US" sz="1800" dirty="0">
                <a:effectLst/>
                <a:latin typeface="Times New Roman" panose="02020603050405020304" pitchFamily="18" charset="0"/>
                <a:ea typeface="SimSun" panose="02010600030101010101" pitchFamily="2" charset="-122"/>
              </a:rPr>
              <a:t> Daily Percentage Change in Stock Price</a:t>
            </a:r>
          </a:p>
          <a:p>
            <a:endParaRPr lang="en-US" dirty="0"/>
          </a:p>
        </p:txBody>
      </p:sp>
    </p:spTree>
    <p:extLst>
      <p:ext uri="{BB962C8B-B14F-4D97-AF65-F5344CB8AC3E}">
        <p14:creationId xmlns:p14="http://schemas.microsoft.com/office/powerpoint/2010/main" val="4180608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A117-53D9-6DA7-D975-024127056284}"/>
              </a:ext>
            </a:extLst>
          </p:cNvPr>
          <p:cNvSpPr>
            <a:spLocks noGrp="1"/>
          </p:cNvSpPr>
          <p:nvPr>
            <p:ph type="title"/>
          </p:nvPr>
        </p:nvSpPr>
        <p:spPr/>
        <p:txBody>
          <a:bodyPr/>
          <a:lstStyle/>
          <a:p>
            <a:r>
              <a:rPr lang="en-US" dirty="0"/>
              <a:t>RESULT AND DISCUSSIONS</a:t>
            </a:r>
          </a:p>
        </p:txBody>
      </p:sp>
      <p:sp>
        <p:nvSpPr>
          <p:cNvPr id="4" name="Content Placeholder 3">
            <a:extLst>
              <a:ext uri="{FF2B5EF4-FFF2-40B4-BE49-F238E27FC236}">
                <a16:creationId xmlns:a16="http://schemas.microsoft.com/office/drawing/2014/main" id="{CB42131C-3284-7149-A24A-26A2EF79ECF4}"/>
              </a:ext>
            </a:extLst>
          </p:cNvPr>
          <p:cNvSpPr>
            <a:spLocks noGrp="1"/>
          </p:cNvSpPr>
          <p:nvPr>
            <p:ph sz="half" idx="2"/>
          </p:nvPr>
        </p:nvSpPr>
        <p:spPr>
          <a:xfrm>
            <a:off x="6515944" y="2120899"/>
            <a:ext cx="4886514" cy="3806175"/>
          </a:xfrm>
        </p:spPr>
        <p:txBody>
          <a:bodyPr>
            <a:normAutofit fontScale="85000" lnSpcReduction="10000"/>
          </a:bodyPr>
          <a:lstStyle/>
          <a:p>
            <a:pPr algn="just"/>
            <a:r>
              <a:rPr lang="en-US" sz="1800" b="1" i="1" dirty="0">
                <a:solidFill>
                  <a:srgbClr val="0070C0"/>
                </a:solidFill>
                <a:effectLst/>
                <a:latin typeface="Times New Roman" panose="02020603050405020304" pitchFamily="18" charset="0"/>
                <a:ea typeface="SimSun" panose="02010600030101010101" pitchFamily="2" charset="-122"/>
              </a:rPr>
              <a:t>Chart 1</a:t>
            </a:r>
            <a:r>
              <a:rPr lang="en-US" sz="1800" i="1" dirty="0">
                <a:solidFill>
                  <a:srgbClr val="0070C0"/>
                </a:solidFill>
                <a:effectLst/>
                <a:latin typeface="Times New Roman" panose="02020603050405020304" pitchFamily="18" charset="0"/>
                <a:ea typeface="SimSun" panose="02010600030101010101" pitchFamily="2" charset="-122"/>
              </a:rPr>
              <a:t>:</a:t>
            </a:r>
            <a:r>
              <a:rPr lang="en-US" sz="1800" dirty="0">
                <a:effectLst/>
                <a:latin typeface="Times New Roman" panose="02020603050405020304" pitchFamily="18" charset="0"/>
                <a:ea typeface="SimSun" panose="02010600030101010101" pitchFamily="2" charset="-122"/>
              </a:rPr>
              <a:t> Actual vs. LSTM Predicted Stock Prices </a:t>
            </a:r>
          </a:p>
          <a:p>
            <a:pPr algn="just"/>
            <a:r>
              <a:rPr lang="en-US" sz="1800" b="1" i="1" dirty="0">
                <a:solidFill>
                  <a:srgbClr val="0070C0"/>
                </a:solidFill>
                <a:effectLst/>
                <a:latin typeface="Times New Roman" panose="02020603050405020304" pitchFamily="18" charset="0"/>
                <a:ea typeface="SimSun" panose="02010600030101010101" pitchFamily="2" charset="-122"/>
              </a:rPr>
              <a:t>Chart 2</a:t>
            </a:r>
            <a:r>
              <a:rPr lang="en-US" sz="1800" i="1" dirty="0">
                <a:solidFill>
                  <a:srgbClr val="0070C0"/>
                </a:solidFill>
                <a:effectLst/>
                <a:latin typeface="Times New Roman" panose="02020603050405020304" pitchFamily="18" charset="0"/>
                <a:ea typeface="SimSun" panose="02010600030101010101" pitchFamily="2" charset="-122"/>
              </a:rPr>
              <a:t>:</a:t>
            </a:r>
            <a:r>
              <a:rPr lang="en-US" sz="1800" dirty="0">
                <a:effectLst/>
                <a:latin typeface="Times New Roman" panose="02020603050405020304" pitchFamily="18" charset="0"/>
                <a:ea typeface="SimSun" panose="02010600030101010101" pitchFamily="2" charset="-122"/>
              </a:rPr>
              <a:t> Actual vs. </a:t>
            </a:r>
            <a:r>
              <a:rPr lang="en-US" sz="1800" dirty="0" err="1">
                <a:effectLst/>
                <a:latin typeface="Times New Roman" panose="02020603050405020304" pitchFamily="18" charset="0"/>
                <a:ea typeface="SimSun" panose="02010600030101010101" pitchFamily="2" charset="-122"/>
              </a:rPr>
              <a:t>SimpleRNN</a:t>
            </a:r>
            <a:r>
              <a:rPr lang="en-US" sz="1800" dirty="0">
                <a:effectLst/>
                <a:latin typeface="Times New Roman" panose="02020603050405020304" pitchFamily="18" charset="0"/>
                <a:ea typeface="SimSun" panose="02010600030101010101" pitchFamily="2" charset="-122"/>
              </a:rPr>
              <a:t> Predicted Stock Prices</a:t>
            </a:r>
          </a:p>
          <a:p>
            <a:pPr algn="just"/>
            <a:r>
              <a:rPr lang="en-US" sz="1800" b="1" i="1" dirty="0">
                <a:solidFill>
                  <a:srgbClr val="0070C0"/>
                </a:solidFill>
                <a:effectLst/>
                <a:latin typeface="Times New Roman" panose="02020603050405020304" pitchFamily="18" charset="0"/>
                <a:ea typeface="SimSun" panose="02010600030101010101" pitchFamily="2" charset="-122"/>
              </a:rPr>
              <a:t>Chart 3</a:t>
            </a:r>
            <a:r>
              <a:rPr lang="en-US" sz="1800" i="1" dirty="0">
                <a:solidFill>
                  <a:srgbClr val="0070C0"/>
                </a:solidFill>
                <a:effectLst/>
                <a:latin typeface="Times New Roman" panose="02020603050405020304" pitchFamily="18" charset="0"/>
                <a:ea typeface="SimSun" panose="02010600030101010101" pitchFamily="2" charset="-122"/>
              </a:rPr>
              <a:t>:</a:t>
            </a:r>
            <a:r>
              <a:rPr lang="en-US" sz="1800" dirty="0">
                <a:effectLst/>
                <a:latin typeface="Times New Roman" panose="02020603050405020304" pitchFamily="18" charset="0"/>
                <a:ea typeface="SimSun" panose="02010600030101010101" pitchFamily="2" charset="-122"/>
              </a:rPr>
              <a:t> Comparison of Actual and Predicted Prices by Model </a:t>
            </a:r>
          </a:p>
          <a:p>
            <a:pPr algn="just"/>
            <a:r>
              <a:rPr lang="en-US" sz="1800" b="1" i="1" dirty="0">
                <a:solidFill>
                  <a:srgbClr val="0070C0"/>
                </a:solidFill>
                <a:effectLst/>
                <a:latin typeface="Times New Roman" panose="02020603050405020304" pitchFamily="18" charset="0"/>
                <a:ea typeface="SimSun" panose="02010600030101010101" pitchFamily="2" charset="-122"/>
              </a:rPr>
              <a:t>Chart 4</a:t>
            </a:r>
            <a:r>
              <a:rPr lang="en-US" sz="1800" i="1" dirty="0">
                <a:solidFill>
                  <a:srgbClr val="0070C0"/>
                </a:solidFill>
                <a:effectLst/>
                <a:latin typeface="Times New Roman" panose="02020603050405020304" pitchFamily="18" charset="0"/>
                <a:ea typeface="SimSun" panose="02010600030101010101" pitchFamily="2" charset="-122"/>
              </a:rPr>
              <a:t>:</a:t>
            </a:r>
            <a:r>
              <a:rPr lang="en-US" sz="1800" dirty="0">
                <a:effectLst/>
                <a:latin typeface="Times New Roman" panose="02020603050405020304" pitchFamily="18" charset="0"/>
                <a:ea typeface="SimSun" panose="02010600030101010101" pitchFamily="2" charset="-122"/>
              </a:rPr>
              <a:t> Scatter Plot of Actual vs. Predicted Prices by Model</a:t>
            </a:r>
          </a:p>
          <a:p>
            <a:pPr algn="just"/>
            <a:r>
              <a:rPr lang="en-US" sz="1800" dirty="0">
                <a:effectLst/>
                <a:latin typeface="Times New Roman" panose="02020603050405020304" pitchFamily="18" charset="0"/>
                <a:ea typeface="SimSun" panose="02010600030101010101" pitchFamily="2" charset="-122"/>
              </a:rPr>
              <a:t>These charts collectively demonstrate that both the LSTM and </a:t>
            </a:r>
            <a:r>
              <a:rPr lang="en-US" sz="1800" dirty="0" err="1">
                <a:effectLst/>
                <a:latin typeface="Times New Roman" panose="02020603050405020304" pitchFamily="18" charset="0"/>
                <a:ea typeface="SimSun" panose="02010600030101010101" pitchFamily="2" charset="-122"/>
              </a:rPr>
              <a:t>SimpleRNN</a:t>
            </a:r>
            <a:r>
              <a:rPr lang="en-US" sz="1800" dirty="0">
                <a:effectLst/>
                <a:latin typeface="Times New Roman" panose="02020603050405020304" pitchFamily="18" charset="0"/>
                <a:ea typeface="SimSun" panose="02010600030101010101" pitchFamily="2" charset="-122"/>
              </a:rPr>
              <a:t> models are capable of capturing the overall trend in stock prices, with the LSTM model showing higher accuracy. The upward trend in stock prices is clearly depicted, along with increased stability in later years. The scatter plot further confirms the LSTM model's effectiveness, as its predictions closely align with actual prices.</a:t>
            </a:r>
          </a:p>
          <a:p>
            <a:endParaRPr lang="en-US" dirty="0"/>
          </a:p>
        </p:txBody>
      </p:sp>
      <p:pic>
        <p:nvPicPr>
          <p:cNvPr id="5" name="Content Placeholder 4">
            <a:extLst>
              <a:ext uri="{FF2B5EF4-FFF2-40B4-BE49-F238E27FC236}">
                <a16:creationId xmlns:a16="http://schemas.microsoft.com/office/drawing/2014/main" id="{984DAD74-7ED6-C874-AC77-093B4A5B7AB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48689" y="2308187"/>
            <a:ext cx="5916497" cy="3083049"/>
          </a:xfrm>
          <a:prstGeom prst="rect">
            <a:avLst/>
          </a:prstGeom>
        </p:spPr>
      </p:pic>
      <p:sp>
        <p:nvSpPr>
          <p:cNvPr id="6" name="TextBox 5">
            <a:extLst>
              <a:ext uri="{FF2B5EF4-FFF2-40B4-BE49-F238E27FC236}">
                <a16:creationId xmlns:a16="http://schemas.microsoft.com/office/drawing/2014/main" id="{705C05DF-4640-EB00-74D6-0B86E0B9E2DD}"/>
              </a:ext>
            </a:extLst>
          </p:cNvPr>
          <p:cNvSpPr txBox="1"/>
          <p:nvPr/>
        </p:nvSpPr>
        <p:spPr>
          <a:xfrm>
            <a:off x="837282" y="5684704"/>
            <a:ext cx="5343181" cy="646331"/>
          </a:xfrm>
          <a:prstGeom prst="rect">
            <a:avLst/>
          </a:prstGeom>
          <a:noFill/>
        </p:spPr>
        <p:txBody>
          <a:bodyPr wrap="square" rtlCol="0">
            <a:spAutoFit/>
          </a:bodyPr>
          <a:lstStyle/>
          <a:p>
            <a:r>
              <a:rPr lang="en-IN" sz="1800" b="1" dirty="0">
                <a:effectLst/>
                <a:latin typeface="Times New Roman" panose="02020603050405020304" pitchFamily="18" charset="0"/>
                <a:ea typeface="SimSun" panose="02010600030101010101" pitchFamily="2" charset="-122"/>
              </a:rPr>
              <a:t>Actual vs. LSTM and RNN Predicted Stock Prices</a:t>
            </a:r>
            <a:endParaRPr lang="en-US" sz="1800" dirty="0">
              <a:effectLst/>
              <a:latin typeface="Times New Roman" panose="02020603050405020304" pitchFamily="18" charset="0"/>
              <a:ea typeface="SimSun" panose="02010600030101010101" pitchFamily="2" charset="-122"/>
            </a:endParaRPr>
          </a:p>
          <a:p>
            <a:endParaRPr lang="en-US" dirty="0"/>
          </a:p>
        </p:txBody>
      </p:sp>
    </p:spTree>
    <p:extLst>
      <p:ext uri="{BB962C8B-B14F-4D97-AF65-F5344CB8AC3E}">
        <p14:creationId xmlns:p14="http://schemas.microsoft.com/office/powerpoint/2010/main" val="2087715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D670DC-1D0E-8EAE-3995-A4F49A5E1D54}"/>
              </a:ext>
            </a:extLst>
          </p:cNvPr>
          <p:cNvPicPr>
            <a:picLocks noChangeAspect="1"/>
          </p:cNvPicPr>
          <p:nvPr/>
        </p:nvPicPr>
        <p:blipFill>
          <a:blip r:embed="rId2"/>
          <a:srcRect l="48976" t="41928" r="9277" b="42168"/>
          <a:stretch/>
        </p:blipFill>
        <p:spPr>
          <a:xfrm>
            <a:off x="727110" y="1458948"/>
            <a:ext cx="9782979" cy="2096353"/>
          </a:xfrm>
          <a:prstGeom prst="rect">
            <a:avLst/>
          </a:prstGeom>
        </p:spPr>
      </p:pic>
      <p:sp>
        <p:nvSpPr>
          <p:cNvPr id="6" name="TextBox 5">
            <a:extLst>
              <a:ext uri="{FF2B5EF4-FFF2-40B4-BE49-F238E27FC236}">
                <a16:creationId xmlns:a16="http://schemas.microsoft.com/office/drawing/2014/main" id="{4E218AA8-659D-2498-8732-5F0DB20DFCCF}"/>
              </a:ext>
            </a:extLst>
          </p:cNvPr>
          <p:cNvSpPr txBox="1"/>
          <p:nvPr/>
        </p:nvSpPr>
        <p:spPr>
          <a:xfrm>
            <a:off x="870331" y="3555301"/>
            <a:ext cx="9496539" cy="2308324"/>
          </a:xfrm>
          <a:prstGeom prst="rect">
            <a:avLst/>
          </a:prstGeom>
          <a:noFill/>
        </p:spPr>
        <p:txBody>
          <a:bodyPr wrap="square" rtlCol="0">
            <a:spAutoFit/>
          </a:bodyPr>
          <a:lstStyle/>
          <a:p>
            <a:pPr algn="just"/>
            <a:r>
              <a:rPr lang="en-US" sz="1800" dirty="0">
                <a:effectLst/>
                <a:latin typeface="Times New Roman" panose="02020603050405020304" pitchFamily="18" charset="0"/>
                <a:ea typeface="SimSun" panose="02010600030101010101" pitchFamily="2" charset="-122"/>
              </a:rPr>
              <a:t>The performance analysis of our model using Long Short-Term Memory (LSTM) neural networks on the stock market dataset indicates strong predictive accuracy. The RMSE and MAE values, which measure the average magnitude of errors in predictions, are relatively low, suggesting that the model's predictions are close to the actual values. The high R² value of 0.9066 indicates that approximately 90.66% of the variance in stock prices is explained by the model, pointing to a good fit. Overall, these metrics suggest that the LSTM model is effective in capturing stock price patterns, making it a reliable tool for forecasting in this context.</a:t>
            </a:r>
          </a:p>
          <a:p>
            <a:pPr algn="just"/>
            <a:endParaRPr lang="en-US" dirty="0"/>
          </a:p>
        </p:txBody>
      </p:sp>
      <p:sp>
        <p:nvSpPr>
          <p:cNvPr id="7" name="TextBox 6">
            <a:extLst>
              <a:ext uri="{FF2B5EF4-FFF2-40B4-BE49-F238E27FC236}">
                <a16:creationId xmlns:a16="http://schemas.microsoft.com/office/drawing/2014/main" id="{F78D13DD-819E-C00A-9614-B751E7A234E8}"/>
              </a:ext>
            </a:extLst>
          </p:cNvPr>
          <p:cNvSpPr txBox="1"/>
          <p:nvPr/>
        </p:nvSpPr>
        <p:spPr>
          <a:xfrm>
            <a:off x="870331" y="1226662"/>
            <a:ext cx="3910989" cy="369332"/>
          </a:xfrm>
          <a:prstGeom prst="rect">
            <a:avLst/>
          </a:prstGeom>
          <a:noFill/>
        </p:spPr>
        <p:txBody>
          <a:bodyPr wrap="square" rtlCol="0">
            <a:spAutoFit/>
          </a:bodyPr>
          <a:lstStyle/>
          <a:p>
            <a:r>
              <a:rPr lang="en-US" sz="1800" b="1" dirty="0">
                <a:effectLst/>
                <a:latin typeface="Times New Roman" panose="02020603050405020304" pitchFamily="18" charset="0"/>
                <a:ea typeface="SimSun" panose="02010600030101010101" pitchFamily="2" charset="-122"/>
              </a:rPr>
              <a:t>Performance analysis </a:t>
            </a:r>
            <a:endParaRPr lang="en-US" dirty="0"/>
          </a:p>
        </p:txBody>
      </p:sp>
    </p:spTree>
    <p:extLst>
      <p:ext uri="{BB962C8B-B14F-4D97-AF65-F5344CB8AC3E}">
        <p14:creationId xmlns:p14="http://schemas.microsoft.com/office/powerpoint/2010/main" val="37832777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3F6CE7-566B-4567-B3ED-7D47325B3B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164" y="1314249"/>
            <a:ext cx="4182237" cy="1912359"/>
          </a:xfrm>
          <a:prstGeom prst="rect">
            <a:avLst/>
          </a:prstGeom>
        </p:spPr>
      </p:pic>
      <p:pic>
        <p:nvPicPr>
          <p:cNvPr id="6" name="Picture 5">
            <a:extLst>
              <a:ext uri="{FF2B5EF4-FFF2-40B4-BE49-F238E27FC236}">
                <a16:creationId xmlns:a16="http://schemas.microsoft.com/office/drawing/2014/main" id="{8EB0EC5C-A1D2-A326-5CBB-AFA59A5E7B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239" y="1314249"/>
            <a:ext cx="3966072" cy="1834152"/>
          </a:xfrm>
          <a:prstGeom prst="rect">
            <a:avLst/>
          </a:prstGeom>
        </p:spPr>
      </p:pic>
      <p:sp>
        <p:nvSpPr>
          <p:cNvPr id="8" name="TextBox 7">
            <a:extLst>
              <a:ext uri="{FF2B5EF4-FFF2-40B4-BE49-F238E27FC236}">
                <a16:creationId xmlns:a16="http://schemas.microsoft.com/office/drawing/2014/main" id="{FFF855A1-98D7-8271-3DC8-E8701FEB88B6}"/>
              </a:ext>
            </a:extLst>
          </p:cNvPr>
          <p:cNvSpPr txBox="1"/>
          <p:nvPr/>
        </p:nvSpPr>
        <p:spPr>
          <a:xfrm>
            <a:off x="977747" y="1098805"/>
            <a:ext cx="2569684" cy="276999"/>
          </a:xfrm>
          <a:prstGeom prst="rect">
            <a:avLst/>
          </a:prstGeom>
          <a:noFill/>
        </p:spPr>
        <p:txBody>
          <a:bodyPr wrap="square">
            <a:spAutoFit/>
          </a:bodyPr>
          <a:lstStyle/>
          <a:p>
            <a:r>
              <a:rPr lang="en-US" sz="1200" b="1" dirty="0">
                <a:effectLst/>
                <a:latin typeface="Times New Roman" panose="02020603050405020304" pitchFamily="18" charset="0"/>
                <a:ea typeface="SimSun" panose="02010600030101010101" pitchFamily="2" charset="-122"/>
              </a:rPr>
              <a:t>Actual vs Predicted in GOOGLE</a:t>
            </a:r>
            <a:endParaRPr lang="en-US" sz="1200" dirty="0"/>
          </a:p>
        </p:txBody>
      </p:sp>
      <p:sp>
        <p:nvSpPr>
          <p:cNvPr id="14" name="TextBox 13">
            <a:extLst>
              <a:ext uri="{FF2B5EF4-FFF2-40B4-BE49-F238E27FC236}">
                <a16:creationId xmlns:a16="http://schemas.microsoft.com/office/drawing/2014/main" id="{206C7380-3981-F973-5B97-38805B7EE55F}"/>
              </a:ext>
            </a:extLst>
          </p:cNvPr>
          <p:cNvSpPr txBox="1"/>
          <p:nvPr/>
        </p:nvSpPr>
        <p:spPr>
          <a:xfrm>
            <a:off x="6805669" y="1102767"/>
            <a:ext cx="2569684" cy="271485"/>
          </a:xfrm>
          <a:prstGeom prst="rect">
            <a:avLst/>
          </a:prstGeom>
          <a:noFill/>
        </p:spPr>
        <p:txBody>
          <a:bodyPr wrap="square">
            <a:spAutoFit/>
          </a:bodyPr>
          <a:lstStyle/>
          <a:p>
            <a:pPr marL="0" marR="0" algn="l">
              <a:lnSpc>
                <a:spcPct val="97000"/>
              </a:lnSpc>
              <a:spcBef>
                <a:spcPts val="540"/>
              </a:spcBef>
            </a:pPr>
            <a:r>
              <a:rPr lang="en-US" sz="1200" b="1" dirty="0">
                <a:effectLst/>
                <a:latin typeface="Times New Roman" panose="02020603050405020304" pitchFamily="18" charset="0"/>
                <a:ea typeface="SimSun" panose="02010600030101010101" pitchFamily="2" charset="-122"/>
              </a:rPr>
              <a:t>Actual vs Predicted in RELIANCE</a:t>
            </a:r>
            <a:endParaRPr lang="en-US" sz="1200" dirty="0">
              <a:effectLst/>
              <a:latin typeface="Times New Roman" panose="02020603050405020304" pitchFamily="18" charset="0"/>
              <a:ea typeface="SimSun" panose="02010600030101010101" pitchFamily="2" charset="-122"/>
            </a:endParaRPr>
          </a:p>
        </p:txBody>
      </p:sp>
      <p:pic>
        <p:nvPicPr>
          <p:cNvPr id="15" name="Picture 14">
            <a:extLst>
              <a:ext uri="{FF2B5EF4-FFF2-40B4-BE49-F238E27FC236}">
                <a16:creationId xmlns:a16="http://schemas.microsoft.com/office/drawing/2014/main" id="{997E9071-AF67-3B73-27FD-8CD20D599E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0476" y="4020050"/>
            <a:ext cx="4143638" cy="1912359"/>
          </a:xfrm>
          <a:prstGeom prst="rect">
            <a:avLst/>
          </a:prstGeom>
        </p:spPr>
      </p:pic>
      <p:pic>
        <p:nvPicPr>
          <p:cNvPr id="16" name="Picture 15">
            <a:extLst>
              <a:ext uri="{FF2B5EF4-FFF2-40B4-BE49-F238E27FC236}">
                <a16:creationId xmlns:a16="http://schemas.microsoft.com/office/drawing/2014/main" id="{C76FDA8C-3BDC-55AB-8513-6814B40F7D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95941" y="3972898"/>
            <a:ext cx="3948668" cy="1834151"/>
          </a:xfrm>
          <a:prstGeom prst="rect">
            <a:avLst/>
          </a:prstGeom>
        </p:spPr>
      </p:pic>
      <p:sp>
        <p:nvSpPr>
          <p:cNvPr id="18" name="TextBox 17">
            <a:extLst>
              <a:ext uri="{FF2B5EF4-FFF2-40B4-BE49-F238E27FC236}">
                <a16:creationId xmlns:a16="http://schemas.microsoft.com/office/drawing/2014/main" id="{83CEB6A7-1EE9-C2A3-3EA4-54EF77136CBE}"/>
              </a:ext>
            </a:extLst>
          </p:cNvPr>
          <p:cNvSpPr txBox="1"/>
          <p:nvPr/>
        </p:nvSpPr>
        <p:spPr>
          <a:xfrm>
            <a:off x="1039676" y="3758281"/>
            <a:ext cx="2816228" cy="276999"/>
          </a:xfrm>
          <a:prstGeom prst="rect">
            <a:avLst/>
          </a:prstGeom>
          <a:noFill/>
        </p:spPr>
        <p:txBody>
          <a:bodyPr wrap="square">
            <a:spAutoFit/>
          </a:bodyPr>
          <a:lstStyle/>
          <a:p>
            <a:r>
              <a:rPr lang="en-US" sz="1200" b="1" dirty="0">
                <a:effectLst/>
                <a:latin typeface="Times New Roman" panose="02020603050405020304" pitchFamily="18" charset="0"/>
                <a:ea typeface="SimSun" panose="02010600030101010101" pitchFamily="2" charset="-122"/>
              </a:rPr>
              <a:t>Actual vs Predicted in MICOSOFT</a:t>
            </a:r>
            <a:endParaRPr lang="en-US" sz="1200" dirty="0"/>
          </a:p>
        </p:txBody>
      </p:sp>
      <p:sp>
        <p:nvSpPr>
          <p:cNvPr id="20" name="TextBox 19">
            <a:extLst>
              <a:ext uri="{FF2B5EF4-FFF2-40B4-BE49-F238E27FC236}">
                <a16:creationId xmlns:a16="http://schemas.microsoft.com/office/drawing/2014/main" id="{C24679DD-F9E9-A79D-DDEA-A8CB4A9A8CE9}"/>
              </a:ext>
            </a:extLst>
          </p:cNvPr>
          <p:cNvSpPr txBox="1"/>
          <p:nvPr/>
        </p:nvSpPr>
        <p:spPr>
          <a:xfrm>
            <a:off x="6805669" y="3710427"/>
            <a:ext cx="4182237" cy="271485"/>
          </a:xfrm>
          <a:prstGeom prst="rect">
            <a:avLst/>
          </a:prstGeom>
          <a:noFill/>
        </p:spPr>
        <p:txBody>
          <a:bodyPr wrap="square">
            <a:spAutoFit/>
          </a:bodyPr>
          <a:lstStyle/>
          <a:p>
            <a:pPr marL="0" marR="0" algn="l">
              <a:lnSpc>
                <a:spcPct val="97000"/>
              </a:lnSpc>
              <a:spcBef>
                <a:spcPts val="540"/>
              </a:spcBef>
            </a:pPr>
            <a:r>
              <a:rPr lang="en-US" sz="1200" b="1" dirty="0">
                <a:effectLst/>
                <a:latin typeface="Times New Roman" panose="02020603050405020304" pitchFamily="18" charset="0"/>
                <a:ea typeface="SimSun" panose="02010600030101010101" pitchFamily="2" charset="-122"/>
              </a:rPr>
              <a:t>Actual vs Predicted in HDFC       </a:t>
            </a:r>
            <a:endParaRPr lang="en-US" sz="12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675016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8D0A30-BE10-79E2-501D-E860BDA62CC2}"/>
              </a:ext>
            </a:extLst>
          </p:cNvPr>
          <p:cNvPicPr>
            <a:picLocks noChangeAspect="1"/>
          </p:cNvPicPr>
          <p:nvPr/>
        </p:nvPicPr>
        <p:blipFill>
          <a:blip r:embed="rId2"/>
          <a:srcRect l="14276" t="21687" r="11174" b="12129"/>
          <a:stretch/>
        </p:blipFill>
        <p:spPr>
          <a:xfrm>
            <a:off x="735504" y="371818"/>
            <a:ext cx="10390486" cy="5188945"/>
          </a:xfrm>
          <a:prstGeom prst="rect">
            <a:avLst/>
          </a:prstGeom>
        </p:spPr>
      </p:pic>
      <p:sp>
        <p:nvSpPr>
          <p:cNvPr id="8" name="TextBox 7">
            <a:extLst>
              <a:ext uri="{FF2B5EF4-FFF2-40B4-BE49-F238E27FC236}">
                <a16:creationId xmlns:a16="http://schemas.microsoft.com/office/drawing/2014/main" id="{46F8274F-5196-1C8A-0AB0-12EE4C13BF8F}"/>
              </a:ext>
            </a:extLst>
          </p:cNvPr>
          <p:cNvSpPr txBox="1"/>
          <p:nvPr/>
        </p:nvSpPr>
        <p:spPr>
          <a:xfrm>
            <a:off x="2928650" y="5739789"/>
            <a:ext cx="6413654" cy="646331"/>
          </a:xfrm>
          <a:prstGeom prst="rect">
            <a:avLst/>
          </a:prstGeom>
          <a:noFill/>
        </p:spPr>
        <p:txBody>
          <a:bodyPr wrap="square" rtlCol="0">
            <a:spAutoFit/>
          </a:bodyPr>
          <a:lstStyle/>
          <a:p>
            <a:r>
              <a:rPr lang="en-US" sz="1800" b="1" dirty="0">
                <a:effectLst/>
                <a:latin typeface="Times New Roman" panose="02020603050405020304" pitchFamily="18" charset="0"/>
                <a:ea typeface="SimSun" panose="02010600030101010101" pitchFamily="2" charset="-122"/>
              </a:rPr>
              <a:t>Original Close Price with MA for 100 days ,200 &amp; 250 days</a:t>
            </a:r>
            <a:endParaRPr lang="en-US" sz="1800" dirty="0">
              <a:effectLst/>
              <a:latin typeface="Times New Roman" panose="02020603050405020304" pitchFamily="18" charset="0"/>
              <a:ea typeface="SimSun" panose="02010600030101010101" pitchFamily="2" charset="-122"/>
            </a:endParaRPr>
          </a:p>
          <a:p>
            <a:endParaRPr lang="en-US" dirty="0"/>
          </a:p>
        </p:txBody>
      </p:sp>
    </p:spTree>
    <p:extLst>
      <p:ext uri="{BB962C8B-B14F-4D97-AF65-F5344CB8AC3E}">
        <p14:creationId xmlns:p14="http://schemas.microsoft.com/office/powerpoint/2010/main" val="1353322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719D00-DCE7-59F5-837A-867D7B2CD23A}"/>
              </a:ext>
            </a:extLst>
          </p:cNvPr>
          <p:cNvPicPr>
            <a:picLocks noChangeAspect="1"/>
          </p:cNvPicPr>
          <p:nvPr/>
        </p:nvPicPr>
        <p:blipFill>
          <a:blip r:embed="rId2"/>
          <a:srcRect l="11928" t="22010" r="8463" b="12288"/>
          <a:stretch/>
        </p:blipFill>
        <p:spPr>
          <a:xfrm>
            <a:off x="209320" y="198304"/>
            <a:ext cx="11438201" cy="5310131"/>
          </a:xfrm>
          <a:prstGeom prst="rect">
            <a:avLst/>
          </a:prstGeom>
        </p:spPr>
      </p:pic>
      <p:sp>
        <p:nvSpPr>
          <p:cNvPr id="4" name="TextBox 3">
            <a:extLst>
              <a:ext uri="{FF2B5EF4-FFF2-40B4-BE49-F238E27FC236}">
                <a16:creationId xmlns:a16="http://schemas.microsoft.com/office/drawing/2014/main" id="{1894D8B4-65AC-74B1-3153-4E8B0762C424}"/>
              </a:ext>
            </a:extLst>
          </p:cNvPr>
          <p:cNvSpPr txBox="1"/>
          <p:nvPr/>
        </p:nvSpPr>
        <p:spPr>
          <a:xfrm>
            <a:off x="3470313" y="5875145"/>
            <a:ext cx="6499952" cy="369332"/>
          </a:xfrm>
          <a:prstGeom prst="rect">
            <a:avLst/>
          </a:prstGeom>
          <a:noFill/>
        </p:spPr>
        <p:txBody>
          <a:bodyPr wrap="square" rtlCol="0">
            <a:spAutoFit/>
          </a:bodyPr>
          <a:lstStyle/>
          <a:p>
            <a:r>
              <a:rPr lang="en-US" sz="1800" b="1" dirty="0">
                <a:effectLst/>
                <a:latin typeface="Times New Roman" panose="02020603050405020304" pitchFamily="18" charset="0"/>
                <a:ea typeface="SimSun" panose="02010600030101010101" pitchFamily="2" charset="-122"/>
              </a:rPr>
              <a:t>Original Close Price vs Predicted Close Price</a:t>
            </a:r>
            <a:endParaRPr lang="en-US" sz="18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739497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Abstract</a:t>
            </a:r>
          </a:p>
        </p:txBody>
      </p:sp>
      <p:sp>
        <p:nvSpPr>
          <p:cNvPr id="5" name="Content Placeholder 4">
            <a:extLst>
              <a:ext uri="{FF2B5EF4-FFF2-40B4-BE49-F238E27FC236}">
                <a16:creationId xmlns:a16="http://schemas.microsoft.com/office/drawing/2014/main" id="{8C9960B8-B665-6F3F-6225-3AA2D3A656B5}"/>
              </a:ext>
            </a:extLst>
          </p:cNvPr>
          <p:cNvSpPr>
            <a:spLocks noGrp="1"/>
          </p:cNvSpPr>
          <p:nvPr>
            <p:ph idx="1"/>
          </p:nvPr>
        </p:nvSpPr>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Stock price prediction is crucial for informed financial decision-making. This study introduces a model leveraging Recurrent Neural Networks (RNN) and Long Short-Term Memory (LSTM) to forecast Google stock prices. Historical stock data spanning 20 years was obtained from the Yahoo Finance API and preprocessed using </a:t>
            </a:r>
            <a:r>
              <a:rPr lang="en-US" dirty="0" err="1">
                <a:solidFill>
                  <a:schemeClr val="tx1"/>
                </a:solidFill>
                <a:latin typeface="Times New Roman" panose="02020603050405020304" pitchFamily="18" charset="0"/>
                <a:cs typeface="Times New Roman" panose="02020603050405020304" pitchFamily="18" charset="0"/>
              </a:rPr>
              <a:t>MinMaxScaler</a:t>
            </a:r>
            <a:r>
              <a:rPr lang="en-US" dirty="0">
                <a:solidFill>
                  <a:schemeClr val="tx1"/>
                </a:solidFill>
                <a:latin typeface="Times New Roman" panose="02020603050405020304" pitchFamily="18" charset="0"/>
                <a:cs typeface="Times New Roman" panose="02020603050405020304" pitchFamily="18" charset="0"/>
              </a:rPr>
              <a:t>. Key metrics, such as percentage changes, adjusted closing prices, and 100- and 250-day moving averages, were calculated. Sequences of 100 days served as input for predicting the next day's price. The LSTM model, with two LSTM layers followed by dense layers, was trained on 70% of the dataset and tested on the remaining 30%, achieving a Root Mean Square Error (RMSE) of 4.31. Other ML models like Random Forest and </a:t>
            </a:r>
            <a:r>
              <a:rPr lang="en-US" dirty="0" err="1">
                <a:solidFill>
                  <a:schemeClr val="tx1"/>
                </a:solidFill>
                <a:latin typeface="Times New Roman" panose="02020603050405020304" pitchFamily="18" charset="0"/>
                <a:cs typeface="Times New Roman" panose="02020603050405020304" pitchFamily="18" charset="0"/>
              </a:rPr>
              <a:t>XGBoost</a:t>
            </a:r>
            <a:r>
              <a:rPr lang="en-US" dirty="0">
                <a:solidFill>
                  <a:schemeClr val="tx1"/>
                </a:solidFill>
                <a:latin typeface="Times New Roman" panose="02020603050405020304" pitchFamily="18" charset="0"/>
                <a:cs typeface="Times New Roman" panose="02020603050405020304" pitchFamily="18" charset="0"/>
              </a:rPr>
              <a:t> were explored to enhance accuracy. Predictions were scaled back for validation, and a </a:t>
            </a:r>
            <a:r>
              <a:rPr lang="en-US" dirty="0" err="1">
                <a:solidFill>
                  <a:schemeClr val="tx1"/>
                </a:solidFill>
                <a:latin typeface="Times New Roman" panose="02020603050405020304" pitchFamily="18" charset="0"/>
                <a:cs typeface="Times New Roman" panose="02020603050405020304" pitchFamily="18" charset="0"/>
              </a:rPr>
              <a:t>Streamlit</a:t>
            </a:r>
            <a:r>
              <a:rPr lang="en-US" dirty="0">
                <a:solidFill>
                  <a:schemeClr val="tx1"/>
                </a:solidFill>
                <a:latin typeface="Times New Roman" panose="02020603050405020304" pitchFamily="18" charset="0"/>
                <a:cs typeface="Times New Roman" panose="02020603050405020304" pitchFamily="18" charset="0"/>
              </a:rPr>
              <a:t>-based interface was developed for real-time forecasts. The study highlights LSTM's efficacy in time-series forecasting for stock market decisions.</a:t>
            </a:r>
          </a:p>
        </p:txBody>
      </p:sp>
    </p:spTree>
    <p:extLst>
      <p:ext uri="{BB962C8B-B14F-4D97-AF65-F5344CB8AC3E}">
        <p14:creationId xmlns:p14="http://schemas.microsoft.com/office/powerpoint/2010/main" val="2933514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8D225-86E3-FE59-C535-EB2C7D17C2BA}"/>
              </a:ext>
            </a:extLst>
          </p:cNvPr>
          <p:cNvSpPr>
            <a:spLocks noGrp="1"/>
          </p:cNvSpPr>
          <p:nvPr>
            <p:ph type="title"/>
          </p:nvPr>
        </p:nvSpPr>
        <p:spPr/>
        <p:txBody>
          <a:bodyPr/>
          <a:lstStyle/>
          <a:p>
            <a:r>
              <a:rPr lang="en-US" dirty="0"/>
              <a:t>CONCLUSION</a:t>
            </a:r>
          </a:p>
        </p:txBody>
      </p:sp>
      <p:sp>
        <p:nvSpPr>
          <p:cNvPr id="5" name="Content Placeholder 4">
            <a:extLst>
              <a:ext uri="{FF2B5EF4-FFF2-40B4-BE49-F238E27FC236}">
                <a16:creationId xmlns:a16="http://schemas.microsoft.com/office/drawing/2014/main" id="{1AAFF899-E1CA-A2ED-03C3-B9158883ABAC}"/>
              </a:ext>
            </a:extLst>
          </p:cNvPr>
          <p:cNvSpPr>
            <a:spLocks noGrp="1"/>
          </p:cNvSpPr>
          <p:nvPr>
            <p:ph idx="1"/>
          </p:nvPr>
        </p:nvSpPr>
        <p:spPr>
          <a:xfrm>
            <a:off x="1066799" y="1987015"/>
            <a:ext cx="10302607" cy="4347683"/>
          </a:xfrm>
        </p:spPr>
        <p:txBody>
          <a:bodyPr>
            <a:noAutofit/>
          </a:bodyPr>
          <a:lstStyle/>
          <a:p>
            <a:pPr algn="just"/>
            <a:r>
              <a:rPr lang="en-US" sz="1700" dirty="0">
                <a:solidFill>
                  <a:schemeClr val="tx1"/>
                </a:solidFill>
                <a:latin typeface="Times New Roman" panose="02020603050405020304" pitchFamily="18" charset="0"/>
                <a:cs typeface="Times New Roman" panose="02020603050405020304" pitchFamily="18" charset="0"/>
              </a:rPr>
              <a:t>This Stock Market Price Prediction project is designed to forecast stock prices based on historical data. The app’s user-friendly interface allows users to input a stock ticker (e.g., "GOOG") and select a date range, after which the app fetches relevant historical data from Yahoo Finance. A pre-trained LSTM model, known for capturing sequential dependencies in time-series data, is loaded to make predictions. The data is prepared by scaling and windowing, ensuring compatibility with the model’s requirements, and transformed back to the original scale for interpretable predictions. Additionally, the application features visualizations of moving averages over 100, 200, and 250 days, providing users with insights into both short &amp; long term stock price trends. The app displays actual vs. predicted stock prices side by side, both in a table and on a line graph, giving users a clear view of the model’s performance. The LSTM model effectively captures overall price trends, though some deviations suggest areas for potential refinement. For a more comprehensive analysis, including error metrics like MAE &amp; RMSE could help users better understand prediction accuracy. This project illustrates the power of combining machine learning with real-time data visualization to assist users in making informed investment decisions, with future potential to integrate additional models and real-time analysis capabilities to enhance accuracy and </a:t>
            </a:r>
            <a:r>
              <a:rPr lang="en-US" sz="1700" dirty="0" err="1">
                <a:solidFill>
                  <a:schemeClr val="tx1"/>
                </a:solidFill>
                <a:latin typeface="Times New Roman" panose="02020603050405020304" pitchFamily="18" charset="0"/>
                <a:cs typeface="Times New Roman" panose="02020603050405020304" pitchFamily="18" charset="0"/>
              </a:rPr>
              <a:t>usability.Overall</a:t>
            </a:r>
            <a:r>
              <a:rPr lang="en-US" sz="1700" dirty="0">
                <a:solidFill>
                  <a:schemeClr val="tx1"/>
                </a:solidFill>
                <a:latin typeface="Times New Roman" panose="02020603050405020304" pitchFamily="18" charset="0"/>
                <a:cs typeface="Times New Roman" panose="02020603050405020304" pitchFamily="18" charset="0"/>
              </a:rPr>
              <a:t>, this project highlights the capability of deep learning models to handle complex time-series data in the financial domain, making them powerful tools for real-time forecasting and analysis.</a:t>
            </a:r>
          </a:p>
          <a:p>
            <a:pPr algn="just"/>
            <a:endParaRPr lang="en-US" sz="17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08039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1F573-821C-ABD8-8DFA-AF1203524D8C}"/>
              </a:ext>
            </a:extLst>
          </p:cNvPr>
          <p:cNvSpPr>
            <a:spLocks noGrp="1"/>
          </p:cNvSpPr>
          <p:nvPr>
            <p:ph type="title"/>
          </p:nvPr>
        </p:nvSpPr>
        <p:spPr/>
        <p:txBody>
          <a:bodyPr/>
          <a:lstStyle/>
          <a:p>
            <a:r>
              <a:rPr lang="en-US" dirty="0"/>
              <a:t>FUTURE SCOPE</a:t>
            </a:r>
          </a:p>
        </p:txBody>
      </p:sp>
      <p:sp>
        <p:nvSpPr>
          <p:cNvPr id="3" name="Content Placeholder 2">
            <a:extLst>
              <a:ext uri="{FF2B5EF4-FFF2-40B4-BE49-F238E27FC236}">
                <a16:creationId xmlns:a16="http://schemas.microsoft.com/office/drawing/2014/main" id="{3F4829E9-81F8-0C6A-4797-9051162D6DDC}"/>
              </a:ext>
            </a:extLst>
          </p:cNvPr>
          <p:cNvSpPr>
            <a:spLocks noGrp="1"/>
          </p:cNvSpPr>
          <p:nvPr>
            <p:ph idx="1"/>
          </p:nvPr>
        </p:nvSpPr>
        <p:spPr>
          <a:xfrm>
            <a:off x="1066800" y="1964982"/>
            <a:ext cx="10589046" cy="4226498"/>
          </a:xfrm>
        </p:spPr>
        <p:txBody>
          <a:bodyPr>
            <a:noAutofit/>
          </a:bodyPr>
          <a:lstStyle/>
          <a:p>
            <a:pPr marL="0" marR="0" indent="0" algn="just">
              <a:buNone/>
            </a:pPr>
            <a:r>
              <a:rPr lang="en-US" sz="17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This project shows promising results in stock price prediction using LSTM, but there are various areas where future improvements can be made. One direction is to incorporate additional features like macroeconomic indicators, sector-specific metrics, or even sentiment data from news and social media, which can influence stock prices. Advanced architectures, such as Transformers or hybrid models combining LSTM with attention mechanisms, could be explored to capture complex market patterns, especially during volatile periods. Additionally, implementing reinforcement learning could allow the model to not only predict prices but also optimize trading strategies by learning when to buy or sell based on predicted movements.</a:t>
            </a:r>
          </a:p>
          <a:p>
            <a:pPr marL="0" marR="0" indent="0" algn="just">
              <a:buNone/>
            </a:pPr>
            <a:r>
              <a:rPr lang="en-US" sz="17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Further, enhancing the deployment and usability of the model could broaden its application. Currently deployed via </a:t>
            </a:r>
            <a:r>
              <a:rPr lang="en-US" sz="17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Streamlit</a:t>
            </a:r>
            <a:r>
              <a:rPr lang="en-US" sz="17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it could be expanded into a mobile or web app for greater accessibility, with potential integration to broker APIs for automated trading. Real-time performance could be improved by leveraging cloud services optimized for low-latency applications, making it viable for high-frequency trading. </a:t>
            </a:r>
            <a:r>
              <a:rPr lang="en-US" sz="17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Backtesting</a:t>
            </a:r>
            <a:r>
              <a:rPr lang="en-US" sz="17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features would allow users to evaluate the model’s performance under historical market conditions, helping refine predictions. Ensemble approaches combining LSTM with other models like </a:t>
            </a:r>
            <a:r>
              <a:rPr lang="en-US" sz="17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XGBoost</a:t>
            </a:r>
            <a:r>
              <a:rPr lang="en-US" sz="17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or an ensemble of deep learning models could further enhance prediction accuracy, providing a more robust and comprehensive tool for investors and institutions alike.</a:t>
            </a:r>
          </a:p>
          <a:p>
            <a:endParaRPr lang="en-US" sz="17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44349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00841-2CA1-32E5-FB39-CCC5685598D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21471E6E-4AAE-22DC-2CA4-357D5D715B89}"/>
              </a:ext>
            </a:extLst>
          </p:cNvPr>
          <p:cNvSpPr>
            <a:spLocks noGrp="1"/>
          </p:cNvSpPr>
          <p:nvPr>
            <p:ph idx="1"/>
          </p:nvPr>
        </p:nvSpPr>
        <p:spPr>
          <a:xfrm>
            <a:off x="1097280" y="1887864"/>
            <a:ext cx="10058400" cy="4325650"/>
          </a:xfrm>
        </p:spPr>
        <p:txBody>
          <a:bodyPr>
            <a:noAutofit/>
          </a:bodyPr>
          <a:lstStyle/>
          <a:p>
            <a:r>
              <a:rPr lang="en-US" sz="1800" dirty="0">
                <a:solidFill>
                  <a:schemeClr val="tx1"/>
                </a:solidFill>
                <a:latin typeface="Times New Roman" panose="02020603050405020304" pitchFamily="18" charset="0"/>
                <a:cs typeface="Times New Roman" panose="02020603050405020304" pitchFamily="18" charset="0"/>
              </a:rPr>
              <a:t>[1]</a:t>
            </a:r>
            <a:r>
              <a:rPr lang="en-US" sz="1800" dirty="0" err="1">
                <a:solidFill>
                  <a:schemeClr val="tx1"/>
                </a:solidFill>
                <a:latin typeface="Times New Roman" panose="02020603050405020304" pitchFamily="18" charset="0"/>
                <a:cs typeface="Times New Roman" panose="02020603050405020304" pitchFamily="18" charset="0"/>
              </a:rPr>
              <a:t>Ricchiuti</a:t>
            </a:r>
            <a:r>
              <a:rPr lang="en-US" sz="1800" dirty="0">
                <a:solidFill>
                  <a:schemeClr val="tx1"/>
                </a:solidFill>
                <a:latin typeface="Times New Roman" panose="02020603050405020304" pitchFamily="18" charset="0"/>
                <a:cs typeface="Times New Roman" panose="02020603050405020304" pitchFamily="18" charset="0"/>
              </a:rPr>
              <a:t>, F., &amp; </a:t>
            </a:r>
            <a:r>
              <a:rPr lang="en-US" sz="1800" dirty="0" err="1">
                <a:solidFill>
                  <a:schemeClr val="tx1"/>
                </a:solidFill>
                <a:latin typeface="Times New Roman" panose="02020603050405020304" pitchFamily="18" charset="0"/>
                <a:cs typeface="Times New Roman" panose="02020603050405020304" pitchFamily="18" charset="0"/>
              </a:rPr>
              <a:t>Sperlí</a:t>
            </a:r>
            <a:r>
              <a:rPr lang="en-US" sz="1800" dirty="0">
                <a:solidFill>
                  <a:schemeClr val="tx1"/>
                </a:solidFill>
                <a:latin typeface="Times New Roman" panose="02020603050405020304" pitchFamily="18" charset="0"/>
                <a:cs typeface="Times New Roman" panose="02020603050405020304" pitchFamily="18" charset="0"/>
              </a:rPr>
              <a:t>, G. (2024). An Advisor Neural Network framework using LSTM-based Informative Stock Analysis. Expert Systems with Applications, 125299.</a:t>
            </a:r>
          </a:p>
          <a:p>
            <a:r>
              <a:rPr lang="en-US" sz="1800" dirty="0">
                <a:solidFill>
                  <a:schemeClr val="tx1"/>
                </a:solidFill>
                <a:latin typeface="Times New Roman" panose="02020603050405020304" pitchFamily="18" charset="0"/>
                <a:cs typeface="Times New Roman" panose="02020603050405020304" pitchFamily="18" charset="0"/>
              </a:rPr>
              <a:t>[2]Lin, C. Y., &amp; Marques, J. A. L. (2024). Stock market prediction using Artificial Intelligence: A systematic review of Systematic Reviews. Social Sciences &amp; Humanities Open, 9, 100864.</a:t>
            </a:r>
          </a:p>
          <a:p>
            <a:r>
              <a:rPr lang="en-US" sz="1800" dirty="0">
                <a:solidFill>
                  <a:schemeClr val="tx1"/>
                </a:solidFill>
                <a:latin typeface="Times New Roman" panose="02020603050405020304" pitchFamily="18" charset="0"/>
                <a:cs typeface="Times New Roman" panose="02020603050405020304" pitchFamily="18" charset="0"/>
              </a:rPr>
              <a:t>[3]</a:t>
            </a:r>
            <a:r>
              <a:rPr lang="en-US" sz="1800" dirty="0" err="1">
                <a:solidFill>
                  <a:schemeClr val="tx1"/>
                </a:solidFill>
                <a:latin typeface="Times New Roman" panose="02020603050405020304" pitchFamily="18" charset="0"/>
                <a:cs typeface="Times New Roman" panose="02020603050405020304" pitchFamily="18" charset="0"/>
              </a:rPr>
              <a:t>Uçkan</a:t>
            </a:r>
            <a:r>
              <a:rPr lang="en-US" sz="1800" dirty="0">
                <a:solidFill>
                  <a:schemeClr val="tx1"/>
                </a:solidFill>
                <a:latin typeface="Times New Roman" panose="02020603050405020304" pitchFamily="18" charset="0"/>
                <a:cs typeface="Times New Roman" panose="02020603050405020304" pitchFamily="18" charset="0"/>
              </a:rPr>
              <a:t>, T. (2024). Integrating PCA with deep learning models for stock market Forecasting: An analysis of Turkish stocks markets. Journal of King Saud University-Computer and Information Sciences, 36(8), 102162.</a:t>
            </a:r>
          </a:p>
          <a:p>
            <a:r>
              <a:rPr lang="en-US" sz="1800" dirty="0">
                <a:solidFill>
                  <a:schemeClr val="tx1"/>
                </a:solidFill>
                <a:latin typeface="Times New Roman" panose="02020603050405020304" pitchFamily="18" charset="0"/>
                <a:cs typeface="Times New Roman" panose="02020603050405020304" pitchFamily="18" charset="0"/>
              </a:rPr>
              <a:t>[4]Safari, A., &amp; </a:t>
            </a:r>
            <a:r>
              <a:rPr lang="en-US" sz="1800" dirty="0" err="1">
                <a:solidFill>
                  <a:schemeClr val="tx1"/>
                </a:solidFill>
                <a:latin typeface="Times New Roman" panose="02020603050405020304" pitchFamily="18" charset="0"/>
                <a:cs typeface="Times New Roman" panose="02020603050405020304" pitchFamily="18" charset="0"/>
              </a:rPr>
              <a:t>Badamchizadeh</a:t>
            </a:r>
            <a:r>
              <a:rPr lang="en-US" sz="1800" dirty="0">
                <a:solidFill>
                  <a:schemeClr val="tx1"/>
                </a:solidFill>
                <a:latin typeface="Times New Roman" panose="02020603050405020304" pitchFamily="18" charset="0"/>
                <a:cs typeface="Times New Roman" panose="02020603050405020304" pitchFamily="18" charset="0"/>
              </a:rPr>
              <a:t>, M. A. (2024). </a:t>
            </a:r>
            <a:r>
              <a:rPr lang="en-US" sz="1800" dirty="0" err="1">
                <a:solidFill>
                  <a:schemeClr val="tx1"/>
                </a:solidFill>
                <a:latin typeface="Times New Roman" panose="02020603050405020304" pitchFamily="18" charset="0"/>
                <a:cs typeface="Times New Roman" panose="02020603050405020304" pitchFamily="18" charset="0"/>
              </a:rPr>
              <a:t>DeepInvest</a:t>
            </a:r>
            <a:r>
              <a:rPr lang="en-US" sz="1800" dirty="0">
                <a:solidFill>
                  <a:schemeClr val="tx1"/>
                </a:solidFill>
                <a:latin typeface="Times New Roman" panose="02020603050405020304" pitchFamily="18" charset="0"/>
                <a:cs typeface="Times New Roman" panose="02020603050405020304" pitchFamily="18" charset="0"/>
              </a:rPr>
              <a:t>: Stock Market Predictions with a Sequence-Oriented </a:t>
            </a:r>
            <a:r>
              <a:rPr lang="en-US" sz="1800" dirty="0" err="1">
                <a:solidFill>
                  <a:schemeClr val="tx1"/>
                </a:solidFill>
                <a:latin typeface="Times New Roman" panose="02020603050405020304" pitchFamily="18" charset="0"/>
                <a:cs typeface="Times New Roman" panose="02020603050405020304" pitchFamily="18" charset="0"/>
              </a:rPr>
              <a:t>BiLSTM</a:t>
            </a:r>
            <a:r>
              <a:rPr lang="en-US" sz="1800" dirty="0">
                <a:solidFill>
                  <a:schemeClr val="tx1"/>
                </a:solidFill>
                <a:latin typeface="Times New Roman" panose="02020603050405020304" pitchFamily="18" charset="0"/>
                <a:cs typeface="Times New Roman" panose="02020603050405020304" pitchFamily="18" charset="0"/>
              </a:rPr>
              <a:t> Stacked Model–A Dataset Case Study of AMZN. Intelligent Systems with Applications, 200439.</a:t>
            </a:r>
          </a:p>
          <a:p>
            <a:r>
              <a:rPr lang="en-US" sz="1800" dirty="0">
                <a:solidFill>
                  <a:schemeClr val="tx1"/>
                </a:solidFill>
                <a:latin typeface="Times New Roman" panose="02020603050405020304" pitchFamily="18" charset="0"/>
                <a:cs typeface="Times New Roman" panose="02020603050405020304" pitchFamily="18" charset="0"/>
              </a:rPr>
              <a:t>[5]Yao, D., &amp; Yan, K. (2024). Time series forecasting of stock market indices based on DLWR-LSTM model. Finance Research Letters, 68, 105821.</a:t>
            </a:r>
          </a:p>
          <a:p>
            <a:endParaRPr lang="en-US" sz="1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452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C106-73F7-1F79-9F9B-5B25B14EE97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64BB2115-C03E-9ACA-4FB9-21017F859C29}"/>
              </a:ext>
            </a:extLst>
          </p:cNvPr>
          <p:cNvSpPr>
            <a:spLocks noGrp="1"/>
          </p:cNvSpPr>
          <p:nvPr>
            <p:ph idx="1"/>
          </p:nvPr>
        </p:nvSpPr>
        <p:spPr>
          <a:xfrm>
            <a:off x="1097280" y="2108201"/>
            <a:ext cx="10058400" cy="4076842"/>
          </a:xfrm>
        </p:spPr>
        <p:txBody>
          <a:bodyPr>
            <a:noAutofit/>
          </a:bodyPr>
          <a:lstStyle/>
          <a:p>
            <a:pPr algn="just"/>
            <a:r>
              <a:rPr lang="en-US" sz="1600" dirty="0">
                <a:solidFill>
                  <a:schemeClr val="tx1"/>
                </a:solidFill>
                <a:latin typeface="Times New Roman" panose="02020603050405020304" pitchFamily="18" charset="0"/>
                <a:cs typeface="Times New Roman" panose="02020603050405020304" pitchFamily="18" charset="0"/>
              </a:rPr>
              <a:t>Stock price prediction has gained significance with advancements in machine learning (ML) and artificial intelligence (AI), improving accuracy in forecasting volatile markets. Methods like ensemble learning combine data from sources such as social media, search trends, and news to enhance reliability. Deep learning models like Long Short-Term Memory (LSTM) and Recurrent Neural Networks (RNN) outperform traditional techniques, especially in time-series tasks. LSTM-based models, with their temporal modeling capabilities, have demonstrated success in optimizing investment strategies. Additionally, Transformer models are emerging as top performers in financial time-series forecasting, surpassing other deep learning frameworks.</a:t>
            </a:r>
          </a:p>
          <a:p>
            <a:pPr algn="just"/>
            <a:r>
              <a:rPr lang="en-US" sz="1600" dirty="0">
                <a:solidFill>
                  <a:schemeClr val="tx1"/>
                </a:solidFill>
                <a:latin typeface="Times New Roman" panose="02020603050405020304" pitchFamily="18" charset="0"/>
                <a:cs typeface="Times New Roman" panose="02020603050405020304" pitchFamily="18" charset="0"/>
              </a:rPr>
              <a:t>Sentiment analysis plays a vital role in enhancing stock prediction accuracy by analyzing social media and financial news to gauge market sentiment. Hybrid models, which integrate sentiment analysis with techniques like Off-policy Proximal Policy Optimization (PPO), further refine predictions. Advanced architectures, including LSTM-DNN and Bi-LSTM, combined with optimization algorithms, have significantly improved forecasting. Blockchain-based real-time models and reinforcement learning methods show promise for handling dynamic financial data. These innovations, coupled with systematic reviews highlighting AI's effectiveness, showcase the potential of AI-driven models to revolutionize financial decision-making.</a:t>
            </a:r>
          </a:p>
        </p:txBody>
      </p:sp>
    </p:spTree>
    <p:extLst>
      <p:ext uri="{BB962C8B-B14F-4D97-AF65-F5344CB8AC3E}">
        <p14:creationId xmlns:p14="http://schemas.microsoft.com/office/powerpoint/2010/main" val="2901796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569B5-740E-9B81-7ED1-34A7B3D00DF1}"/>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6C133EF8-98D6-09D6-7785-5EADF99082DF}"/>
              </a:ext>
            </a:extLst>
          </p:cNvPr>
          <p:cNvSpPr>
            <a:spLocks noGrp="1"/>
          </p:cNvSpPr>
          <p:nvPr>
            <p:ph idx="1"/>
          </p:nvPr>
        </p:nvSpPr>
        <p:spPr/>
        <p:txBody>
          <a:bodyPr>
            <a:normAutofit/>
          </a:bodyPr>
          <a:lstStyle/>
          <a:p>
            <a:pPr algn="just"/>
            <a:r>
              <a:rPr lang="en-US" dirty="0">
                <a:solidFill>
                  <a:schemeClr val="tx1"/>
                </a:solidFill>
                <a:latin typeface="Times New Roman" panose="02020603050405020304" pitchFamily="18" charset="0"/>
                <a:cs typeface="Times New Roman" panose="02020603050405020304" pitchFamily="18" charset="0"/>
              </a:rPr>
              <a:t>Our team chose this stock price prediction project because, as a group of Computer Science and Engineering (CSE) students eager to apply technology to impactful real-world challenges, we were drawn to the complexities of financial forecasting. Stock price prediction has the potential to empower investors with data-driven insights, improve financial decision-making, and contribute to more efficient market operations. Moreover, we believe that developing this project will enhance our skills in deep learning, particularly in time-series analysis and model optimization. It provides an opportunity to tackle a complex and impactful problem, fostering creativity and innovation that aligns with our technical aspirations. This project is a significant step toward achieving our individual and collective goals in AI and data-driven technologies. It was chosen because it integrates our team’s interests, expertise, and ambition to make a meaningful contribution to the field of financial technology.</a:t>
            </a:r>
          </a:p>
        </p:txBody>
      </p:sp>
    </p:spTree>
    <p:extLst>
      <p:ext uri="{BB962C8B-B14F-4D97-AF65-F5344CB8AC3E}">
        <p14:creationId xmlns:p14="http://schemas.microsoft.com/office/powerpoint/2010/main" val="2043189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3020E-A0FE-716D-24A4-07044850015C}"/>
              </a:ext>
            </a:extLst>
          </p:cNvPr>
          <p:cNvSpPr>
            <a:spLocks noGrp="1"/>
          </p:cNvSpPr>
          <p:nvPr>
            <p:ph type="title"/>
          </p:nvPr>
        </p:nvSpPr>
        <p:spPr/>
        <p:txBody>
          <a:bodyPr/>
          <a:lstStyle/>
          <a:p>
            <a:r>
              <a:rPr lang="en-US" dirty="0"/>
              <a:t>LITERATURE REVIEW</a:t>
            </a:r>
          </a:p>
        </p:txBody>
      </p:sp>
      <p:sp>
        <p:nvSpPr>
          <p:cNvPr id="3" name="Content Placeholder 2">
            <a:extLst>
              <a:ext uri="{FF2B5EF4-FFF2-40B4-BE49-F238E27FC236}">
                <a16:creationId xmlns:a16="http://schemas.microsoft.com/office/drawing/2014/main" id="{F9B3E0EA-E704-7AD1-3A64-1F336F35FBBC}"/>
              </a:ext>
            </a:extLst>
          </p:cNvPr>
          <p:cNvSpPr>
            <a:spLocks noGrp="1"/>
          </p:cNvSpPr>
          <p:nvPr>
            <p:ph idx="1"/>
          </p:nvPr>
        </p:nvSpPr>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Historical Models: Traditional methods like ARIMA, Moving Averages, and Exponential Smoothing have been used for stock predictions. However, these models often fail to capture the complexities of the market.</a:t>
            </a:r>
          </a:p>
          <a:p>
            <a:pPr algn="just"/>
            <a:r>
              <a:rPr lang="en-US" dirty="0">
                <a:solidFill>
                  <a:schemeClr val="tx1"/>
                </a:solidFill>
                <a:latin typeface="Times New Roman" panose="02020603050405020304" pitchFamily="18" charset="0"/>
                <a:cs typeface="Times New Roman" panose="02020603050405020304" pitchFamily="18" charset="0"/>
              </a:rPr>
              <a:t>Machine Learning Approaches: Recent studies use machine learning techniques like Random Forest, </a:t>
            </a:r>
            <a:r>
              <a:rPr lang="en-US" dirty="0" err="1">
                <a:solidFill>
                  <a:schemeClr val="tx1"/>
                </a:solidFill>
                <a:latin typeface="Times New Roman" panose="02020603050405020304" pitchFamily="18" charset="0"/>
                <a:cs typeface="Times New Roman" panose="02020603050405020304" pitchFamily="18" charset="0"/>
              </a:rPr>
              <a:t>XGBoost</a:t>
            </a:r>
            <a:r>
              <a:rPr lang="en-US" dirty="0">
                <a:solidFill>
                  <a:schemeClr val="tx1"/>
                </a:solidFill>
                <a:latin typeface="Times New Roman" panose="02020603050405020304" pitchFamily="18" charset="0"/>
                <a:cs typeface="Times New Roman" panose="02020603050405020304" pitchFamily="18" charset="0"/>
              </a:rPr>
              <a:t>, and LSTM (Long Short-Term Memory). LSTM is particularly suitable for sequential data like stock prices due to its ability to remember long-term dependencies.</a:t>
            </a:r>
          </a:p>
          <a:p>
            <a:pPr algn="just"/>
            <a:r>
              <a:rPr lang="en-US" dirty="0">
                <a:solidFill>
                  <a:schemeClr val="tx1"/>
                </a:solidFill>
                <a:latin typeface="Times New Roman" panose="02020603050405020304" pitchFamily="18" charset="0"/>
                <a:cs typeface="Times New Roman" panose="02020603050405020304" pitchFamily="18" charset="0"/>
              </a:rPr>
              <a:t>Advanced Techniques: Other researchers have applied hybrid models combining multiple techniques, but none perfectly capture the full volatility of the market.</a:t>
            </a:r>
            <a:endParaRPr lang="en-IN" dirty="0">
              <a:solidFill>
                <a:schemeClr val="tx1"/>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53248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4145-D9CB-642E-FF20-20D1ACC56D31}"/>
              </a:ext>
            </a:extLst>
          </p:cNvPr>
          <p:cNvSpPr>
            <a:spLocks noGrp="1"/>
          </p:cNvSpPr>
          <p:nvPr>
            <p:ph type="title"/>
          </p:nvPr>
        </p:nvSpPr>
        <p:spPr>
          <a:xfrm>
            <a:off x="873303" y="286603"/>
            <a:ext cx="10962526" cy="1460003"/>
          </a:xfrm>
        </p:spPr>
        <p:txBody>
          <a:bodyPr/>
          <a:lstStyle/>
          <a:p>
            <a:r>
              <a:rPr lang="en-US" dirty="0"/>
              <a:t>Existing Method Vs Proposed Method</a:t>
            </a:r>
          </a:p>
        </p:txBody>
      </p:sp>
      <p:sp>
        <p:nvSpPr>
          <p:cNvPr id="3" name="Content Placeholder 2">
            <a:extLst>
              <a:ext uri="{FF2B5EF4-FFF2-40B4-BE49-F238E27FC236}">
                <a16:creationId xmlns:a16="http://schemas.microsoft.com/office/drawing/2014/main" id="{51028541-938A-B31B-DA67-0648073FA43C}"/>
              </a:ext>
            </a:extLst>
          </p:cNvPr>
          <p:cNvSpPr>
            <a:spLocks noGrp="1"/>
          </p:cNvSpPr>
          <p:nvPr>
            <p:ph idx="1"/>
          </p:nvPr>
        </p:nvSpPr>
        <p:spPr/>
        <p:txBody>
          <a:bodyPr/>
          <a:lstStyle/>
          <a:p>
            <a:pPr marL="457200" indent="-457200" algn="just">
              <a:buClr>
                <a:schemeClr val="tx1"/>
              </a:buCl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Traditional methods rely on statistical analysis (ARIMA, Moving Averages) that may not capture non-linear patterns effectively. Existing machine learning models like Random Forest or SVM fail to account for sequential dependencies in time-series data.</a:t>
            </a:r>
          </a:p>
          <a:p>
            <a:pPr marL="457200" indent="-457200" algn="just">
              <a:buClr>
                <a:schemeClr val="tx1"/>
              </a:buCl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Proposed Method: Using LSTM and RNN models to capture long-term dependencies in the stock market data. Incorporating 100-day, 200-day, and 250-day moving averages as features to improve prediction accuracy. A real-time web-based tool that allows users to interact with the predictions and visualize the results in a more intuitive way.</a:t>
            </a:r>
            <a:endParaRPr lang="en-IN" sz="2000" dirty="0">
              <a:solidFill>
                <a:schemeClr val="tx1"/>
              </a:solidFill>
              <a:latin typeface="Times New Roman" panose="02020603050405020304" pitchFamily="18" charset="0"/>
              <a:cs typeface="Times New Roman" panose="02020603050405020304" pitchFamily="18" charset="0"/>
            </a:endParaRPr>
          </a:p>
          <a:p>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521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1D2B-CCA7-7A5F-ECCD-DD845379D6D1}"/>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F18EF694-8893-D6B3-C159-EE0D2818B8DA}"/>
              </a:ext>
            </a:extLst>
          </p:cNvPr>
          <p:cNvSpPr>
            <a:spLocks noGrp="1"/>
          </p:cNvSpPr>
          <p:nvPr>
            <p:ph idx="1"/>
          </p:nvPr>
        </p:nvSpPr>
        <p:spPr/>
        <p:txBody>
          <a:bodyPr/>
          <a:lstStyle/>
          <a:p>
            <a:pPr algn="just"/>
            <a:r>
              <a:rPr lang="en-US" sz="2000" dirty="0">
                <a:solidFill>
                  <a:schemeClr val="tx1"/>
                </a:solidFill>
                <a:latin typeface="Times New Roman" panose="02020603050405020304" pitchFamily="18" charset="0"/>
                <a:cs typeface="Times New Roman" panose="02020603050405020304" pitchFamily="18" charset="0"/>
              </a:rPr>
              <a:t>Primary Goal: To predict stock prices using machine learning models, focusing on historical stock data, and analyze trends over time.</a:t>
            </a:r>
          </a:p>
          <a:p>
            <a:pPr algn="just"/>
            <a:r>
              <a:rPr lang="en-US" sz="2000" dirty="0">
                <a:solidFill>
                  <a:schemeClr val="tx1"/>
                </a:solidFill>
                <a:latin typeface="Times New Roman" panose="02020603050405020304" pitchFamily="18" charset="0"/>
                <a:cs typeface="Times New Roman" panose="02020603050405020304" pitchFamily="18" charset="0"/>
              </a:rPr>
              <a:t>Sub-Goals: Collect and preprocess historical stock data (e.g., 100, 200, and 250-day moving averages).Develop a prediction model using LSTM and RNN to accurately predict stock prices based on historical trends. Visualize trends and provide user-friendly stock analysis for better decision-making.</a:t>
            </a:r>
          </a:p>
          <a:p>
            <a:endParaRPr lang="en-US" dirty="0"/>
          </a:p>
        </p:txBody>
      </p:sp>
    </p:spTree>
    <p:extLst>
      <p:ext uri="{BB962C8B-B14F-4D97-AF65-F5344CB8AC3E}">
        <p14:creationId xmlns:p14="http://schemas.microsoft.com/office/powerpoint/2010/main" val="1522394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56B7E-F3F1-372C-6522-285D94768FB3}"/>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7854D5C2-4612-3EAE-B1C5-E8641073DB7B}"/>
              </a:ext>
            </a:extLst>
          </p:cNvPr>
          <p:cNvSpPr>
            <a:spLocks noGrp="1"/>
          </p:cNvSpPr>
          <p:nvPr>
            <p:ph idx="1"/>
          </p:nvPr>
        </p:nvSpPr>
        <p:spPr/>
        <p:txBody>
          <a:bodyPr>
            <a:normAutofit/>
          </a:bodyPr>
          <a:lstStyle/>
          <a:p>
            <a:pPr algn="just"/>
            <a:r>
              <a:rPr lang="en-US" dirty="0">
                <a:solidFill>
                  <a:schemeClr val="tx1"/>
                </a:solidFill>
                <a:latin typeface="Times New Roman" panose="02020603050405020304" pitchFamily="18" charset="0"/>
                <a:cs typeface="Times New Roman" panose="02020603050405020304" pitchFamily="18" charset="0"/>
              </a:rPr>
              <a:t>The dataset, sourced from Yahoo Finance (</a:t>
            </a:r>
            <a:r>
              <a:rPr lang="en-US" dirty="0" err="1">
                <a:solidFill>
                  <a:schemeClr val="tx1"/>
                </a:solidFill>
                <a:latin typeface="Times New Roman" panose="02020603050405020304" pitchFamily="18" charset="0"/>
                <a:cs typeface="Times New Roman" panose="02020603050405020304" pitchFamily="18" charset="0"/>
              </a:rPr>
              <a:t>YFinance</a:t>
            </a:r>
            <a:r>
              <a:rPr lang="en-US" dirty="0">
                <a:solidFill>
                  <a:schemeClr val="tx1"/>
                </a:solidFill>
                <a:latin typeface="Times New Roman" panose="02020603050405020304" pitchFamily="18" charset="0"/>
                <a:cs typeface="Times New Roman" panose="02020603050405020304" pitchFamily="18" charset="0"/>
              </a:rPr>
              <a:t>), contains Google’s historical stock prices over 20 years, spanning October 11, 2004, to October 8, 2024. Comprising 5,033 rows and 6 columns, it offers a comprehensive view of Google’s stock performance. Using Yahoo Finance’s API, users can extend their analysis to other major companies like Apple, Microsoft, Amazon, Tesla, Meta, and NVIDIA. This flexibility allows for broader stock price prediction applications across multiple industries.</a:t>
            </a:r>
          </a:p>
          <a:p>
            <a:pPr algn="just"/>
            <a:r>
              <a:rPr lang="en-US" dirty="0">
                <a:solidFill>
                  <a:schemeClr val="tx1"/>
                </a:solidFill>
                <a:latin typeface="Times New Roman" panose="02020603050405020304" pitchFamily="18" charset="0"/>
                <a:cs typeface="Times New Roman" panose="02020603050405020304" pitchFamily="18" charset="0"/>
              </a:rPr>
              <a:t>Key dataset columns include Open, High, Low, Close, Adjusted Close, and Volume, each capturing critical trading day metrics. The Adjusted Close column accounts for factors like stock splits and dividends, ensuring accuracy in analysis. This structured data format enables detailed stock performance evaluations and facilitates the development of predictive models for informed financial decision-making.</a:t>
            </a:r>
          </a:p>
        </p:txBody>
      </p:sp>
    </p:spTree>
    <p:extLst>
      <p:ext uri="{BB962C8B-B14F-4D97-AF65-F5344CB8AC3E}">
        <p14:creationId xmlns:p14="http://schemas.microsoft.com/office/powerpoint/2010/main" val="2886604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E02800-F0F7-0CB0-12B9-B9858198CE42}"/>
              </a:ext>
            </a:extLst>
          </p:cNvPr>
          <p:cNvPicPr>
            <a:picLocks noChangeAspect="1"/>
          </p:cNvPicPr>
          <p:nvPr/>
        </p:nvPicPr>
        <p:blipFill>
          <a:blip r:embed="rId2"/>
          <a:srcRect l="48658" t="22542" r="24482" b="48435"/>
          <a:stretch/>
        </p:blipFill>
        <p:spPr>
          <a:xfrm>
            <a:off x="147839" y="1145030"/>
            <a:ext cx="5948161" cy="3615488"/>
          </a:xfrm>
          <a:prstGeom prst="rect">
            <a:avLst/>
          </a:prstGeom>
        </p:spPr>
      </p:pic>
      <p:pic>
        <p:nvPicPr>
          <p:cNvPr id="6" name="Picture 5">
            <a:extLst>
              <a:ext uri="{FF2B5EF4-FFF2-40B4-BE49-F238E27FC236}">
                <a16:creationId xmlns:a16="http://schemas.microsoft.com/office/drawing/2014/main" id="{019689CE-6A45-0525-90E4-0CEA741133EE}"/>
              </a:ext>
            </a:extLst>
          </p:cNvPr>
          <p:cNvPicPr>
            <a:picLocks noChangeAspect="1"/>
          </p:cNvPicPr>
          <p:nvPr/>
        </p:nvPicPr>
        <p:blipFill>
          <a:blip r:embed="rId2"/>
          <a:srcRect l="49382" t="51086" r="23230" b="17304"/>
          <a:stretch/>
        </p:blipFill>
        <p:spPr>
          <a:xfrm>
            <a:off x="6243111" y="1073111"/>
            <a:ext cx="5568880" cy="3615488"/>
          </a:xfrm>
          <a:prstGeom prst="rect">
            <a:avLst/>
          </a:prstGeom>
        </p:spPr>
      </p:pic>
    </p:spTree>
    <p:extLst>
      <p:ext uri="{BB962C8B-B14F-4D97-AF65-F5344CB8AC3E}">
        <p14:creationId xmlns:p14="http://schemas.microsoft.com/office/powerpoint/2010/main" val="1327455231"/>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{EDECE0B5-C41B-4592-B5F1-AAC3252F2E06}tf22712842_win32</Template>
  <TotalTime>106</TotalTime>
  <Words>2340</Words>
  <Application>Microsoft Office PowerPoint</Application>
  <PresentationFormat>Widescreen</PresentationFormat>
  <Paragraphs>67</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Bookman Old Style</vt:lpstr>
      <vt:lpstr>Calibri</vt:lpstr>
      <vt:lpstr>Franklin Gothic Book</vt:lpstr>
      <vt:lpstr>Times New Roman</vt:lpstr>
      <vt:lpstr>Custom</vt:lpstr>
      <vt:lpstr>PowerPoint Presentation</vt:lpstr>
      <vt:lpstr>Abstract</vt:lpstr>
      <vt:lpstr>INTRODUCTION</vt:lpstr>
      <vt:lpstr>MOTIVATION</vt:lpstr>
      <vt:lpstr>LITERATURE REVIEW</vt:lpstr>
      <vt:lpstr>Existing Method Vs Proposed Method</vt:lpstr>
      <vt:lpstr>OBJECTIVE</vt:lpstr>
      <vt:lpstr>DATASET</vt:lpstr>
      <vt:lpstr>PowerPoint Presentation</vt:lpstr>
      <vt:lpstr>METHODOLOGY</vt:lpstr>
      <vt:lpstr>PowerPoint Presentation</vt:lpstr>
      <vt:lpstr>Model Architecture</vt:lpstr>
      <vt:lpstr>DATA ANALYSIS</vt:lpstr>
      <vt:lpstr>PowerPoint Presentation</vt:lpstr>
      <vt:lpstr>RESULT AND DISCUSSIONS</vt:lpstr>
      <vt:lpstr>PowerPoint Presentation</vt:lpstr>
      <vt:lpstr>PowerPoint Presentation</vt:lpstr>
      <vt:lpstr>PowerPoint Presentation</vt:lpstr>
      <vt:lpstr>PowerPoint Presentation</vt:lpstr>
      <vt:lpstr>CONCLUSION</vt:lpstr>
      <vt:lpstr>FUTURE SCOPE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Chaithra Sri Polsani</dc:creator>
  <cp:lastModifiedBy>Sai Teja Thatikonda</cp:lastModifiedBy>
  <cp:revision>4</cp:revision>
  <dcterms:created xsi:type="dcterms:W3CDTF">2024-11-17T10:15:38Z</dcterms:created>
  <dcterms:modified xsi:type="dcterms:W3CDTF">2024-11-17T12:11:07Z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